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10287000" cy="1828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42" d="100"/>
          <a:sy n="42" d="100"/>
        </p:scale>
        <p:origin x="780" y="-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87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เปิดด้วยชื่อเรื่อง บริบทเป็นการสอบวัดคุณสมบัติ (QE) ของหลักสูตรปรัชญาดุษฎีบัณฑิต สาขาเทคโนโลยีดิจิทัลมีเดีย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1 กรอบแนวคิดการวิจัย ฐานทฤษฎีสามกลุ่มหลอมเข้าระบบกลางที่มีมนุษย์อยู่ในวงรอบ แล้วส่งผลต่อสองผลลัพธ์ พร้อมวงรอบป้อนกลับและการถอนนั่งร้าน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2 การออกแบบระบบเชิง IPOF แปลงกรอบแนวคิดเป็นวงรอบสี่องค์ประกอบ นำเข้า ประมวลผล ผลผลิต และป้อนกลับ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3 สถาปัตยกรรมระบบ แยกหน้าที่เป็นชั้นตั้งแต่ชั้นนำเสนอถึงชั้นข้อมูล โดยมีชั้นสังเกตการณ์กำกับคุณภาพตลอดทุกชั้น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4 กลไกการทำงานของระบบเป็นกราฟสถานะ เอเจนต์ผู้ควบคุมกำหนดเส้นทางไปยังเอเจนต์เฉพาะทาง ผลส่งกลับมาก่อนผ่านจุดแทรกมนุษย์และการกำกับเส้นทาง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5 บุคลิกลักษณะหกมิติของเอเจนต์อาจารย์นิเทศ พี่เลี้ยงผู้เชี่ยวชาญที่อบอุ่น ไม่ตัดสิน และกระตุ้นการสะท้อนคิด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6 กลไกฝั่งผู้ใช้สามกลุ่ม นักศึกษาครูในวงรอบหลัก อาจารย์นิเทศกำกับคุณภาพผ่าน HITL และนักวิจัยติดตามและวิเคราะห์ผล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ภาพที่ 7 ระบบแดชบอร์ดสามชุดสำหรับผู้ใช้สามกลุ่ม แต่ละชุดมีวัตถุประสงค์ ขั้นตอน และผลที่ได้เฉพาะตัว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เทคโนโลยีที่ใช้ในการพัฒนา จัดกลุ่มตามชั้นการทำงาน frontend backend multi-agent observability และ devops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นิยามศัพท์เฉพาะที่สำคัญ เลือกหกคำหลักที่ใช้บ่อยในงานวิจัย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ประโยชน์ที่คาดว่าจะได้รับห้าข้อ ตั้งแต่ระบบต้นแบบ องค์ความรู้เกณฑ์ TPACK feedback ต่อเนื่อง ลดภาระอาจารย์ และข้อเสนอเชิงนโยบาย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ภาพรวมงานวิจัยทั้งหมดในหน้าเดียว เดินจากปัญหา สู่แนวทาง สู่ระบบ สู่ผลลัพธ์ เป็นแผนที่นำทางของทั้งเล่ม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บทสรุป ร้อยเรียงเหตุผลทั้งเล่มเป็นห่วงโซ่เดียว จากทฤษฎี สู่สถาปัตยกรรม สู่เอเจนต์ สู่มนุษย์ในวงรอบ สู่ผลลัพธ์ และวนกลับเป็นวงรอบการเรียนรู้ต่อเนื่อง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ความเป็นมา การเปลี่ยนผ่านดิจิทัลกดดันสถาบันผลิตครู งานวิจัยส่วนใหญ่เน้น AI กับผู้เรียน แต่การพัฒนาวิชาชีพครูโดยตรงยังมีน้อย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ช่องว่างสามชั้น คอขวดการส่งมอบ feedback การแปลงกรอบ TPACK ให้วัดได้ และยังไม่มีระบบที่บูรณาการครบวงรอบในบริบทไทย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วัตถุประสงค์สี่ข้อ พัฒนาระบบ ประเมินคุณภาพเชิงเทคนิค ศึกษาผลต่อสมรรถนะ และสังเคราะห์ข้อเสนอเชิงรูปแบบ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คำถามวิจัยสามข้อจับคู่กับสมมติฐานสามข้อ ด้านสถาปัตยกรรม ด้านคุณภาพเทคนิค และด้านผลต่อผู้เรียน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ขอบเขตสี่ด้าน ประชากร 120 คน นำร่อง 20 คน เนื้อหายึด TPACK ระบบ supervisor pattern และระยะเวลา 24 เดือน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R&amp;D บูรณาการ design-based research และ mixed methods แบ่งสามระยะตลอด 24 เดือน วิเคราะห์ออกแบบ พัฒนาทดสอบ และนำไปใช้ประเมินผล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กรอบทฤษฎีหลอมรวมสามกลุ่ม ทฤษฎีการเรียนรู้ สถาปัตยกรรม AI และการประเมิน-สังเกตการณ์ ตามตารางที่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8288005" cy="1028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3457577" cy="10287002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4637" y="1683545"/>
            <a:ext cx="13187363" cy="3581400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4637" y="5403057"/>
            <a:ext cx="13187363" cy="2483643"/>
          </a:xfrm>
        </p:spPr>
        <p:txBody>
          <a:bodyPr>
            <a:normAutofit/>
          </a:bodyPr>
          <a:lstStyle>
            <a:lvl1pPr marL="0" indent="0" algn="l">
              <a:buNone/>
              <a:defRPr sz="3000" cap="all" baseline="0">
                <a:solidFill>
                  <a:schemeClr val="tx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16267" y="8115302"/>
            <a:ext cx="4114800" cy="547688"/>
          </a:xfrm>
        </p:spPr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4636" y="8115302"/>
            <a:ext cx="7687329" cy="5476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845367" y="8115299"/>
            <a:ext cx="1156634" cy="54768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100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6" y="6456997"/>
            <a:ext cx="14868533" cy="1229033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2117" y="909639"/>
            <a:ext cx="14868531" cy="4949667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48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047" y="7686030"/>
            <a:ext cx="14866289" cy="102370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826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85" y="914400"/>
            <a:ext cx="14858933" cy="5143500"/>
          </a:xfrm>
        </p:spPr>
        <p:txBody>
          <a:bodyPr anchor="ctr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6" y="6629399"/>
            <a:ext cx="14856689" cy="2057399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15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318" y="914399"/>
            <a:ext cx="13954128" cy="4122644"/>
          </a:xfrm>
        </p:spPr>
        <p:txBody>
          <a:bodyPr anchor="ctr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580967" y="5048336"/>
            <a:ext cx="13128449" cy="823452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7" y="6464879"/>
            <a:ext cx="14859003" cy="2234244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55268" y="109859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5806055" y="4147458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39841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6" y="3201062"/>
            <a:ext cx="14859002" cy="376775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047" y="6986483"/>
            <a:ext cx="14856758" cy="1710966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3150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712120" y="914400"/>
            <a:ext cx="14858997" cy="2857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712116" y="4011695"/>
            <a:ext cx="4795349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691878" y="5040395"/>
            <a:ext cx="4813103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72150" y="4016453"/>
            <a:ext cx="4776578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756320" y="5045153"/>
            <a:ext cx="4793745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778663" y="4011695"/>
            <a:ext cx="4792452" cy="10287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778663" y="5040395"/>
            <a:ext cx="4792452" cy="364640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9586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712117" y="914400"/>
            <a:ext cx="14858999" cy="2857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712120" y="6606894"/>
            <a:ext cx="4792860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712120" y="4000497"/>
            <a:ext cx="4792860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712120" y="7471288"/>
            <a:ext cx="4792860" cy="1226765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33580" y="6606894"/>
            <a:ext cx="4800600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733580" y="4000497"/>
            <a:ext cx="4798410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31390" y="7471286"/>
            <a:ext cx="4800600" cy="1215513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778851" y="6606893"/>
            <a:ext cx="4786112" cy="8643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0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778664" y="4000497"/>
            <a:ext cx="4792454" cy="2286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778663" y="7471281"/>
            <a:ext cx="4792452" cy="1215518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6605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55419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563601" y="914399"/>
            <a:ext cx="3007517" cy="77724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2115" y="914399"/>
            <a:ext cx="11622885" cy="77724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92920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80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1119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2128840"/>
            <a:ext cx="14859000" cy="4279106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2117" y="6636543"/>
            <a:ext cx="14859000" cy="2062164"/>
          </a:xfrm>
        </p:spPr>
        <p:txBody>
          <a:bodyPr>
            <a:normAutofit/>
          </a:bodyPr>
          <a:lstStyle>
            <a:lvl1pPr marL="0" indent="0">
              <a:buNone/>
              <a:defRPr sz="27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43724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2116" y="3374229"/>
            <a:ext cx="7317584" cy="53125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1" y="3374229"/>
            <a:ext cx="7312817" cy="53125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1228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928690"/>
            <a:ext cx="14859000" cy="22169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5029" y="3374229"/>
            <a:ext cx="6974675" cy="1235868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2116" y="4610096"/>
            <a:ext cx="7317587" cy="4076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12" y="3374228"/>
            <a:ext cx="6969903" cy="1235868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3600" b="0" cap="all" baseline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4610096"/>
            <a:ext cx="7312815" cy="4076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6387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184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902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0058" y="914402"/>
            <a:ext cx="5784056" cy="245982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4301" y="888999"/>
            <a:ext cx="8836814" cy="779780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0058" y="3374229"/>
            <a:ext cx="5784056" cy="531257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01633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20" y="914400"/>
            <a:ext cx="8901762" cy="245982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071082" y="914402"/>
            <a:ext cx="5500035" cy="77723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2116" y="3374229"/>
            <a:ext cx="8901767" cy="531257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407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8288005" cy="1028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21432" y="1"/>
            <a:ext cx="18080832" cy="10287002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2120" y="927777"/>
            <a:ext cx="14858997" cy="2217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2119" y="3374230"/>
            <a:ext cx="14858999" cy="5312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85382" y="882491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12117" y="8824913"/>
            <a:ext cx="9358964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5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14482" y="8824912"/>
            <a:ext cx="1156634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921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SzPct val="125000"/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20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14000" t="4000" r="86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2690" y="3810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5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13144500" y="-2341801"/>
            <a:ext cx="6477000" cy="6477000"/>
          </a:xfrm>
          <a:prstGeom prst="ellipse">
            <a:avLst/>
          </a:prstGeom>
          <a:gradFill rotWithShape="1">
            <a:gsLst>
              <a:gs pos="0">
                <a:srgbClr val="2DD4BF">
                  <a:alpha val="22000"/>
                </a:srgbClr>
              </a:gs>
              <a:gs pos="70000">
                <a:srgbClr val="2DD4B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Shape 3"/>
          <p:cNvSpPr/>
          <p:nvPr/>
        </p:nvSpPr>
        <p:spPr>
          <a:xfrm>
            <a:off x="-1143000" y="7239000"/>
            <a:ext cx="4953000" cy="4953000"/>
          </a:xfrm>
          <a:prstGeom prst="ellipse">
            <a:avLst/>
          </a:prstGeom>
          <a:gradFill rotWithShape="1">
            <a:gsLst>
              <a:gs pos="0">
                <a:srgbClr val="38BDF8">
                  <a:alpha val="16000"/>
                </a:srgbClr>
              </a:gs>
              <a:gs pos="70000">
                <a:srgbClr val="38BDF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6" name="Shape 4"/>
          <p:cNvSpPr/>
          <p:nvPr/>
        </p:nvSpPr>
        <p:spPr>
          <a:xfrm>
            <a:off x="10805220" y="5341058"/>
            <a:ext cx="4191000" cy="4191000"/>
          </a:xfrm>
          <a:prstGeom prst="ellipse">
            <a:avLst/>
          </a:prstGeom>
          <a:gradFill rotWithShape="1">
            <a:gsLst>
              <a:gs pos="0">
                <a:srgbClr val="FB923C">
                  <a:alpha val="18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7" name="Shape 5"/>
          <p:cNvSpPr/>
          <p:nvPr/>
        </p:nvSpPr>
        <p:spPr>
          <a:xfrm>
            <a:off x="1143000" y="2170906"/>
            <a:ext cx="628650" cy="381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4D399">
                  <a:alpha val="100000"/>
                </a:srgbClr>
              </a:gs>
              <a:gs pos="50000">
                <a:srgbClr val="38BDF8">
                  <a:alpha val="100000"/>
                </a:srgbClr>
              </a:gs>
              <a:gs pos="100000">
                <a:srgbClr val="FB923C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8" name="Text 6"/>
          <p:cNvSpPr/>
          <p:nvPr/>
        </p:nvSpPr>
        <p:spPr>
          <a:xfrm>
            <a:off x="1943100" y="1278731"/>
            <a:ext cx="798582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540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QE PROPOSAL · ปร.ด. เทคโนโลยีดิจิทัลมีเดีย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143250" y="2104547"/>
            <a:ext cx="12001500" cy="3364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5550" b="1" kern="0" spc="-55" dirty="0" err="1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การพัฒนา</a:t>
            </a:r>
            <a:r>
              <a:rPr lang="en-US" sz="5550" b="1" kern="0" spc="-55" dirty="0" err="1">
                <a:gradFill rotWithShape="1">
                  <a:gsLst>
                    <a:gs pos="0">
                      <a:srgbClr val="5EEAD4">
                        <a:alpha val="100000"/>
                      </a:srgbClr>
                    </a:gs>
                    <a:gs pos="100000">
                      <a:srgbClr val="38BDF8">
                        <a:alpha val="100000"/>
                      </a:srgbClr>
                    </a:gs>
                  </a:gsLst>
                  <a:lin ang="900000" scaled="0"/>
                </a:gra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ระบบพี่เลี้ยง</a:t>
            </a:r>
            <a:r>
              <a:rPr lang="th-TH" sz="5550" b="1" kern="0" spc="-55" dirty="0">
                <a:gradFill rotWithShape="1">
                  <a:gsLst>
                    <a:gs pos="0">
                      <a:srgbClr val="5EEAD4">
                        <a:alpha val="100000"/>
                      </a:srgbClr>
                    </a:gs>
                    <a:gs pos="100000">
                      <a:srgbClr val="38BDF8">
                        <a:alpha val="100000"/>
                      </a:srgbClr>
                    </a:gs>
                  </a:gsLst>
                  <a:lin ang="900000" scaled="0"/>
                </a:gradFill>
                <a:latin typeface="Arial" pitchFamily="34" charset="0"/>
                <a:ea typeface="Arial" pitchFamily="34" charset="-122"/>
                <a:cs typeface="Arial" pitchFamily="34" charset="-120"/>
              </a:rPr>
              <a:t>ที่ปรึกษาดิจิทัล</a:t>
            </a:r>
            <a:endParaRPr lang="en-US" sz="5550" b="1" kern="0" spc="-55" dirty="0">
              <a:gradFill rotWithShape="1">
                <a:gsLst>
                  <a:gs pos="0">
                    <a:srgbClr val="5EEAD4">
                      <a:alpha val="100000"/>
                    </a:srgbClr>
                  </a:gs>
                  <a:gs pos="100000">
                    <a:srgbClr val="38BDF8">
                      <a:alpha val="100000"/>
                    </a:srgbClr>
                  </a:gs>
                </a:gsLst>
                <a:lin ang="900000" scaled="0"/>
              </a:gra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8000"/>
              </a:lnSpc>
              <a:buNone/>
            </a:pPr>
            <a:r>
              <a:rPr lang="en-US" sz="5400" b="1" kern="0" spc="-55" dirty="0" err="1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ด้วยสถาปัตยกรรมหลายเอเจนต์</a:t>
            </a:r>
            <a:r>
              <a:rPr lang="en-US" sz="5400" b="1" kern="0" spc="-55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ctr">
              <a:lnSpc>
                <a:spcPct val="118000"/>
              </a:lnSpc>
              <a:buNone/>
            </a:pPr>
            <a:r>
              <a:rPr lang="en-US" sz="3500" b="1" kern="0" spc="-55" dirty="0" err="1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เพื่อเสริมสร้างสมรรถนะการสอนของนักศึกษาครู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2143125" y="5388609"/>
            <a:ext cx="14001750" cy="17835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800" b="1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 of a Digital Mentoring System with Multi-Agent Architecture 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en-US" sz="2800" b="1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Enhancing Teaching Competency of Pre-Service Teachers</a:t>
            </a:r>
            <a:endParaRPr lang="en-US" sz="2800" b="1" dirty="0"/>
          </a:p>
        </p:txBody>
      </p:sp>
      <p:sp>
        <p:nvSpPr>
          <p:cNvPr id="11" name="Text 9"/>
          <p:cNvSpPr/>
          <p:nvPr/>
        </p:nvSpPr>
        <p:spPr>
          <a:xfrm>
            <a:off x="3947160" y="8561229"/>
            <a:ext cx="4488845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75" kern="0" spc="255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หลักสูตร</a:t>
            </a:r>
            <a:endParaRPr lang="en-US" sz="1275" dirty="0"/>
          </a:p>
        </p:txBody>
      </p:sp>
      <p:sp>
        <p:nvSpPr>
          <p:cNvPr id="12" name="Text 10"/>
          <p:cNvSpPr/>
          <p:nvPr/>
        </p:nvSpPr>
        <p:spPr>
          <a:xfrm>
            <a:off x="3947160" y="8827929"/>
            <a:ext cx="4203191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DB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ปรัชญาดุษฎีบัณฑิต · เทคโนโลยีดิจิทัลมีเดีย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5661918" y="7687469"/>
            <a:ext cx="9525" cy="457200"/>
          </a:xfrm>
          <a:prstGeom prst="rect">
            <a:avLst/>
          </a:prstGeom>
          <a:solidFill>
            <a:srgbClr val="5EEAD4">
              <a:alpha val="3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8913753" y="8561229"/>
            <a:ext cx="519345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75" kern="0" spc="255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สังกัด</a:t>
            </a:r>
            <a:endParaRPr lang="en-US" sz="1275" dirty="0"/>
          </a:p>
        </p:txBody>
      </p:sp>
      <p:sp>
        <p:nvSpPr>
          <p:cNvPr id="15" name="Text 13"/>
          <p:cNvSpPr/>
          <p:nvPr/>
        </p:nvSpPr>
        <p:spPr>
          <a:xfrm>
            <a:off x="8913753" y="8827929"/>
            <a:ext cx="4862964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DBEE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คณะวิทยาศาสตร์และเทคโนโลยี · มทร.สุวรรณภูมิ</a:t>
            </a:r>
            <a:endParaRPr lang="en-US" sz="1875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ED87A4-0C8F-4316-1C20-7D5BA26B0E90}"/>
              </a:ext>
            </a:extLst>
          </p:cNvPr>
          <p:cNvSpPr txBox="1"/>
          <p:nvPr/>
        </p:nvSpPr>
        <p:spPr>
          <a:xfrm>
            <a:off x="4050030" y="4737854"/>
            <a:ext cx="10386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h-TH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89C65C6D-D38C-A7E0-C3C4-EAFD17B1F35E}"/>
              </a:ext>
            </a:extLst>
          </p:cNvPr>
          <p:cNvSpPr/>
          <p:nvPr/>
        </p:nvSpPr>
        <p:spPr>
          <a:xfrm>
            <a:off x="7265200" y="7178349"/>
            <a:ext cx="2932656" cy="7909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th-TH" sz="4400" dirty="0"/>
              <a:t>นายจักรพง</a:t>
            </a:r>
            <a:r>
              <a:rPr lang="th-TH" sz="4400" dirty="0" err="1"/>
              <a:t>ษ์</a:t>
            </a:r>
            <a:r>
              <a:rPr lang="th-TH" sz="4400" dirty="0"/>
              <a:t>  นิลพง</a:t>
            </a:r>
            <a:r>
              <a:rPr lang="th-TH" sz="4400" dirty="0" err="1"/>
              <a:t>ษ์</a:t>
            </a:r>
            <a:br>
              <a:rPr lang="th-TH" sz="4400" dirty="0"/>
            </a:br>
            <a:r>
              <a:rPr lang="th-TH" sz="2900" dirty="0"/>
              <a:t>นักศึกษาปริญญาเอก </a:t>
            </a:r>
            <a:r>
              <a:rPr lang="en-US" sz="2900" dirty="0"/>
              <a:t>DMT</a:t>
            </a:r>
            <a:endParaRPr lang="en-US" sz="4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0310ABD-9002-1157-1A6F-E9D90040F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1920" y="333958"/>
            <a:ext cx="5465715" cy="13125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2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85725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20 · ภาพที่ 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223048" y="666750"/>
            <a:ext cx="4474438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กรอบแนวคิดการวิจัย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8481219" y="803275"/>
            <a:ext cx="259951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 Framework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14948" y="3475633"/>
            <a:ext cx="5330647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00" kern="0" spc="168" dirty="0">
                <a:solidFill>
                  <a:srgbClr val="7FA8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ฐานทฤษฎี · THEORETICAL BASE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57250" y="3850283"/>
            <a:ext cx="4846042" cy="936228"/>
          </a:xfrm>
          <a:prstGeom prst="roundRect">
            <a:avLst>
              <a:gd name="adj" fmla="val 16278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2DD4BF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1073150" y="4047133"/>
            <a:ext cx="4855666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ทฤษฎีการเรียนรู้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1073150" y="4358283"/>
            <a:ext cx="4855666" cy="269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TPACK · ZPD · Cognitive Apprenticeship · Reflective · SRL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57250" y="4957961"/>
            <a:ext cx="4846042" cy="936228"/>
          </a:xfrm>
          <a:prstGeom prst="roundRect">
            <a:avLst>
              <a:gd name="adj" fmla="val 16278"/>
            </a:avLst>
          </a:prstGeom>
          <a:gradFill rotWithShape="1">
            <a:gsLst>
              <a:gs pos="0">
                <a:srgbClr val="60A5FA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60A5FA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1073150" y="5154811"/>
            <a:ext cx="4855666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 AI</a:t>
            </a:r>
            <a:endParaRPr lang="en-US" sz="1725" dirty="0"/>
          </a:p>
        </p:txBody>
      </p:sp>
      <p:sp>
        <p:nvSpPr>
          <p:cNvPr id="14" name="Text 12"/>
          <p:cNvSpPr/>
          <p:nvPr/>
        </p:nvSpPr>
        <p:spPr>
          <a:xfrm>
            <a:off x="1073150" y="5465961"/>
            <a:ext cx="4855666" cy="269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· Supervisor · RAG / Agentic RAG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57250" y="6065639"/>
            <a:ext cx="4846042" cy="936228"/>
          </a:xfrm>
          <a:prstGeom prst="roundRect">
            <a:avLst>
              <a:gd name="adj" fmla="val 16278"/>
            </a:avLst>
          </a:prstGeom>
          <a:gradFill rotWithShape="1">
            <a:gsLst>
              <a:gs pos="0">
                <a:srgbClr val="FBBF24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FBBF24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6" name="Text 14"/>
          <p:cNvSpPr/>
          <p:nvPr/>
        </p:nvSpPr>
        <p:spPr>
          <a:xfrm>
            <a:off x="1073150" y="6262489"/>
            <a:ext cx="4855666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การประเมิน &amp; สังเกตการณ์</a:t>
            </a:r>
            <a:endParaRPr lang="en-US" sz="1725" dirty="0"/>
          </a:p>
        </p:txBody>
      </p:sp>
      <p:sp>
        <p:nvSpPr>
          <p:cNvPr id="17" name="Text 15"/>
          <p:cNvSpPr/>
          <p:nvPr/>
        </p:nvSpPr>
        <p:spPr>
          <a:xfrm>
            <a:off x="1073150" y="6573639"/>
            <a:ext cx="4855666" cy="269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LLM-as-a-Judge · Observability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665193" y="4972050"/>
            <a:ext cx="851495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9" name="Shape 17"/>
          <p:cNvSpPr/>
          <p:nvPr/>
        </p:nvSpPr>
        <p:spPr>
          <a:xfrm>
            <a:off x="6478588" y="3836988"/>
            <a:ext cx="5330726" cy="2803525"/>
          </a:xfrm>
          <a:prstGeom prst="roundRect">
            <a:avLst>
              <a:gd name="adj" fmla="val 7475"/>
            </a:avLst>
          </a:prstGeom>
          <a:gradFill rotWithShape="1">
            <a:gsLst>
              <a:gs pos="0">
                <a:srgbClr val="2DD4BF">
                  <a:alpha val="18000"/>
                </a:srgbClr>
              </a:gs>
              <a:gs pos="50000">
                <a:srgbClr val="38BDF8">
                  <a:alpha val="12000"/>
                </a:srgbClr>
              </a:gs>
              <a:gs pos="100000">
                <a:srgbClr val="0D2631">
                  <a:alpha val="60000"/>
                </a:srgbClr>
              </a:gs>
            </a:gsLst>
            <a:lin ang="4200000" scaled="0"/>
          </a:gradFill>
          <a:ln w="12700">
            <a:solidFill>
              <a:srgbClr val="5EEAD4">
                <a:alpha val="55000"/>
              </a:srgbClr>
            </a:solidFill>
            <a:prstDash val="solid"/>
          </a:ln>
          <a:effectLst>
            <a:outerShdw blurRad="571500" dist="50800" dir="16200000" algn="bl" rotWithShape="0">
              <a:srgbClr val="2DD4BF">
                <a:alpha val="18000"/>
              </a:srgbClr>
            </a:outerShdw>
          </a:effectLst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6777038" y="4173538"/>
            <a:ext cx="4664571" cy="969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ระบบพี่เลี้ยงปัญญาประดิษฐ์ แบบหลายเอเจนต์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304113" y="5059363"/>
            <a:ext cx="1847642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Mentoring System</a:t>
            </a:r>
            <a:endParaRPr lang="en-US" sz="1425" dirty="0"/>
          </a:p>
        </p:txBody>
      </p:sp>
      <p:sp>
        <p:nvSpPr>
          <p:cNvPr id="22" name="Shape 20"/>
          <p:cNvSpPr/>
          <p:nvPr/>
        </p:nvSpPr>
        <p:spPr>
          <a:xfrm>
            <a:off x="6777038" y="5440363"/>
            <a:ext cx="4733826" cy="863600"/>
          </a:xfrm>
          <a:prstGeom prst="roundRect">
            <a:avLst>
              <a:gd name="adj" fmla="val 15441"/>
            </a:avLst>
          </a:prstGeom>
          <a:gradFill rotWithShape="1">
            <a:gsLst>
              <a:gs pos="0">
                <a:srgbClr val="FB7185">
                  <a:alpha val="22000"/>
                </a:srgbClr>
              </a:gs>
              <a:gs pos="100000">
                <a:srgbClr val="0D2631">
                  <a:alpha val="50000"/>
                </a:srgbClr>
              </a:gs>
            </a:gsLst>
            <a:lin ang="1800000" scaled="0"/>
          </a:gradFill>
          <a:ln w="6350">
            <a:solidFill>
              <a:srgbClr val="FB7185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3" name="Text 21"/>
          <p:cNvSpPr/>
          <p:nvPr/>
        </p:nvSpPr>
        <p:spPr>
          <a:xfrm>
            <a:off x="6756881" y="5599113"/>
            <a:ext cx="4774138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มนุษย์อยู่ในวงรอบ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8382496" y="5878513"/>
            <a:ext cx="152290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</a:t>
            </a:r>
            <a:endParaRPr lang="en-US" sz="1275" dirty="0"/>
          </a:p>
        </p:txBody>
      </p:sp>
      <p:sp>
        <p:nvSpPr>
          <p:cNvPr id="25" name="Text 23"/>
          <p:cNvSpPr/>
          <p:nvPr/>
        </p:nvSpPr>
        <p:spPr>
          <a:xfrm>
            <a:off x="11771214" y="4972050"/>
            <a:ext cx="851495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6" name="Text 24"/>
          <p:cNvSpPr/>
          <p:nvPr/>
        </p:nvSpPr>
        <p:spPr>
          <a:xfrm>
            <a:off x="12342302" y="3908624"/>
            <a:ext cx="5330756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00" kern="0" spc="168" dirty="0">
                <a:solidFill>
                  <a:srgbClr val="7FA8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ผลลัพธ์ · OUTCOMES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2584609" y="4283273"/>
            <a:ext cx="4846141" cy="1057077"/>
          </a:xfrm>
          <a:prstGeom prst="roundRect">
            <a:avLst>
              <a:gd name="adj" fmla="val 14417"/>
            </a:avLst>
          </a:prstGeom>
          <a:gradFill rotWithShape="1">
            <a:gsLst>
              <a:gs pos="0">
                <a:srgbClr val="34D399">
                  <a:alpha val="18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34D399">
                <a:alpha val="48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8" name="Text 26"/>
          <p:cNvSpPr/>
          <p:nvPr/>
        </p:nvSpPr>
        <p:spPr>
          <a:xfrm>
            <a:off x="12819559" y="4518224"/>
            <a:ext cx="481386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สมรรถนะการสอน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2819559" y="4861124"/>
            <a:ext cx="4813866" cy="282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42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TPACK Competency ↑ (วัดก่อน–หลัง)</a:t>
            </a:r>
            <a:endParaRPr lang="en-US" sz="1425" dirty="0"/>
          </a:p>
        </p:txBody>
      </p:sp>
      <p:sp>
        <p:nvSpPr>
          <p:cNvPr id="30" name="Shape 28"/>
          <p:cNvSpPr/>
          <p:nvPr/>
        </p:nvSpPr>
        <p:spPr>
          <a:xfrm>
            <a:off x="12584609" y="5511800"/>
            <a:ext cx="4846141" cy="1057077"/>
          </a:xfrm>
          <a:prstGeom prst="roundRect">
            <a:avLst>
              <a:gd name="adj" fmla="val 14417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2DD4BF">
                <a:alpha val="4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1" name="Text 29"/>
          <p:cNvSpPr/>
          <p:nvPr/>
        </p:nvSpPr>
        <p:spPr>
          <a:xfrm>
            <a:off x="12819559" y="5746750"/>
            <a:ext cx="481386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การสะท้อนคิด &amp; SRL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12819559" y="6089650"/>
            <a:ext cx="4813866" cy="2823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42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Reflection breadth/depth ↑ · Self-regulated learning</a:t>
            </a:r>
            <a:endParaRPr lang="en-US" sz="1425" dirty="0"/>
          </a:p>
        </p:txBody>
      </p:sp>
      <p:sp>
        <p:nvSpPr>
          <p:cNvPr id="33" name="Shape 31"/>
          <p:cNvSpPr/>
          <p:nvPr/>
        </p:nvSpPr>
        <p:spPr>
          <a:xfrm>
            <a:off x="6427589" y="9271000"/>
            <a:ext cx="5432723" cy="406400"/>
          </a:xfrm>
          <a:prstGeom prst="roundRect">
            <a:avLst>
              <a:gd name="adj" fmla="val 46875"/>
            </a:avLst>
          </a:prstGeom>
          <a:ln w="6350">
            <a:solidFill>
              <a:srgbClr val="FB7185">
                <a:alpha val="50000"/>
              </a:srgbClr>
            </a:solidFill>
            <a:prstDash val="dash"/>
          </a:ln>
        </p:spPr>
        <p:txBody>
          <a:bodyPr/>
          <a:lstStyle/>
          <a:p>
            <a:endParaRPr lang="th-TH"/>
          </a:p>
        </p:txBody>
      </p:sp>
      <p:sp>
        <p:nvSpPr>
          <p:cNvPr id="34" name="Text 32"/>
          <p:cNvSpPr/>
          <p:nvPr/>
        </p:nvSpPr>
        <p:spPr>
          <a:xfrm>
            <a:off x="6662539" y="9353550"/>
            <a:ext cx="5125805" cy="279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FDA4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↺ วงรอบป้อนกลับ &amp; การถอนนั่งร้าน (feedback &amp; fading)</a:t>
            </a:r>
            <a:endParaRPr lang="en-US" sz="1425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CA40FD2-917B-29EF-7BE0-5CD558C7A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1609" y="205214"/>
            <a:ext cx="5602636" cy="13454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8BDF8">
                  <a:alpha val="12000"/>
                </a:srgbClr>
              </a:gs>
              <a:gs pos="60000">
                <a:srgbClr val="38BDF8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-3810" y="4572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 dirty="0"/>
          </a:p>
        </p:txBody>
      </p:sp>
      <p:sp>
        <p:nvSpPr>
          <p:cNvPr id="5" name="Text 3"/>
          <p:cNvSpPr/>
          <p:nvPr/>
        </p:nvSpPr>
        <p:spPr>
          <a:xfrm>
            <a:off x="857250" y="88900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20 · ภาพที่ 2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223048" y="685800"/>
            <a:ext cx="5918697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การออกแบบระบบเชิง IPOF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9794181" y="822325"/>
            <a:ext cx="399727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 · Process · Output · Feedback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57250" y="3063241"/>
            <a:ext cx="3714750" cy="3764280"/>
          </a:xfrm>
          <a:prstGeom prst="roundRect">
            <a:avLst>
              <a:gd name="adj" fmla="val 8695"/>
            </a:avLst>
          </a:prstGeom>
          <a:gradFill rotWithShape="1">
            <a:gsLst>
              <a:gs pos="0">
                <a:srgbClr val="2DD4BF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2DD4BF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130300" y="3227070"/>
            <a:ext cx="3485515" cy="501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kern="0" spc="204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 · นำเข้า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130300" y="3804821"/>
            <a:ext cx="348551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ข้อมูลการสอน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130300" y="4217571"/>
            <a:ext cx="3263710" cy="2355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0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วีดิทัศน์การสอน แผนการสอน ข้อมูลผู้เรียน — ประมวลผลหลายรูปแบบ (multimodal)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05350" y="4636671"/>
            <a:ext cx="381000" cy="2228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5143500" y="3063241"/>
            <a:ext cx="3714750" cy="3764279"/>
          </a:xfrm>
          <a:prstGeom prst="roundRect">
            <a:avLst>
              <a:gd name="adj" fmla="val 8695"/>
            </a:avLst>
          </a:prstGeom>
          <a:gradFill rotWithShape="1">
            <a:gsLst>
              <a:gs pos="0">
                <a:srgbClr val="60A5FA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60A5FA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5416550" y="3227070"/>
            <a:ext cx="3485515" cy="501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kern="0" spc="204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PROCESS · ประมวลผล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416550" y="3804821"/>
            <a:ext cx="348551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เอเจนต์ + HITL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5416550" y="4325621"/>
            <a:ext cx="3263710" cy="2247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 → ประเมิน TPACK → สร้าง feedback → กำกับเส้นทาง · LangGraph.js + agentic RAG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991600" y="4636671"/>
            <a:ext cx="381000" cy="2228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429750" y="3063241"/>
            <a:ext cx="3714750" cy="3764279"/>
          </a:xfrm>
          <a:prstGeom prst="roundRect">
            <a:avLst>
              <a:gd name="adj" fmla="val 8695"/>
            </a:avLst>
          </a:prstGeom>
          <a:gradFill rotWithShape="1">
            <a:gsLst>
              <a:gs pos="0">
                <a:srgbClr val="34D399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34D399">
                <a:alpha val="4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9" name="Text 17"/>
          <p:cNvSpPr/>
          <p:nvPr/>
        </p:nvSpPr>
        <p:spPr>
          <a:xfrm>
            <a:off x="9702800" y="3227070"/>
            <a:ext cx="3485515" cy="501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kern="0" spc="204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 · ผลผลิต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702800" y="3804821"/>
            <a:ext cx="348551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รายงานและแผน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9702800" y="4325621"/>
            <a:ext cx="3263710" cy="22478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รายงานสมรรถนะ TPACK · feedback เฉพาะบุคคล · แผนพัฒนารายบุคคล (structured output)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3277850" y="4636671"/>
            <a:ext cx="381000" cy="22289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13716000" y="3063241"/>
            <a:ext cx="3714750" cy="3764279"/>
          </a:xfrm>
          <a:prstGeom prst="roundRect">
            <a:avLst>
              <a:gd name="adj" fmla="val 8695"/>
            </a:avLst>
          </a:prstGeom>
          <a:gradFill rotWithShape="1">
            <a:gsLst>
              <a:gs pos="0">
                <a:srgbClr val="FBBF24">
                  <a:alpha val="14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FBBF24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13989051" y="3227070"/>
            <a:ext cx="3485515" cy="5015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kern="0" spc="204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FEEDBACK · ป้อนกลับ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3989051" y="3804821"/>
            <a:ext cx="3485515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ปรับและถอนนั่งร้าน</a:t>
            </a:r>
            <a:endParaRPr lang="en-US" sz="1875" dirty="0"/>
          </a:p>
        </p:txBody>
      </p:sp>
      <p:sp>
        <p:nvSpPr>
          <p:cNvPr id="26" name="Text 24"/>
          <p:cNvSpPr/>
          <p:nvPr/>
        </p:nvSpPr>
        <p:spPr>
          <a:xfrm>
            <a:off x="13989051" y="4325621"/>
            <a:ext cx="3263710" cy="22478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0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ปรับ learning path · ถอนนั่งร้าน (fading) · observability สู่วงรอบถัดไป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6247209" y="6496050"/>
            <a:ext cx="5793581" cy="463550"/>
          </a:xfrm>
          <a:prstGeom prst="roundRect">
            <a:avLst>
              <a:gd name="adj" fmla="val 41096"/>
            </a:avLst>
          </a:prstGeom>
          <a:ln w="6350">
            <a:solidFill>
              <a:srgbClr val="FB7185">
                <a:alpha val="50000"/>
              </a:srgbClr>
            </a:solidFill>
            <a:prstDash val="dash"/>
          </a:ln>
        </p:spPr>
        <p:txBody>
          <a:bodyPr/>
          <a:lstStyle/>
          <a:p>
            <a:endParaRPr lang="th-TH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54E9218-C18D-9CBB-81D5-E1ED92994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4519" y="598430"/>
            <a:ext cx="5222876" cy="12542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2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85725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20 · ภาพที่ 3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223048" y="666750"/>
            <a:ext cx="4169936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สถาปัตยกรรมระบบ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8204399" y="803275"/>
            <a:ext cx="223607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57250" y="2406650"/>
            <a:ext cx="11763276" cy="628650"/>
          </a:xfrm>
          <a:prstGeom prst="roundRect">
            <a:avLst>
              <a:gd name="adj" fmla="val 21212"/>
            </a:avLst>
          </a:prstGeom>
          <a:gradFill rotWithShape="1">
            <a:gsLst>
              <a:gs pos="0">
                <a:srgbClr val="60A5FA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6350">
            <a:solidFill>
              <a:srgbClr val="60A5F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111250" y="2584450"/>
            <a:ext cx="31432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ชั้นนำเสนอ · Presentation</a:t>
            </a:r>
            <a:endParaRPr lang="en-US" sz="1725" dirty="0"/>
          </a:p>
        </p:txBody>
      </p:sp>
      <p:sp>
        <p:nvSpPr>
          <p:cNvPr id="10" name="Text 8"/>
          <p:cNvSpPr/>
          <p:nvPr/>
        </p:nvSpPr>
        <p:spPr>
          <a:xfrm>
            <a:off x="4140200" y="2454275"/>
            <a:ext cx="7429500" cy="5746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BCD6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Next.js 14 · React 18 · Dashboard · NextAuth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857250" y="3168650"/>
            <a:ext cx="11763276" cy="628650"/>
          </a:xfrm>
          <a:prstGeom prst="roundRect">
            <a:avLst>
              <a:gd name="adj" fmla="val 21212"/>
            </a:avLst>
          </a:prstGeom>
          <a:gradFill rotWithShape="1">
            <a:gsLst>
              <a:gs pos="0">
                <a:srgbClr val="A78BFA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6350">
            <a:solidFill>
              <a:srgbClr val="A78BF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2" name="Text 10"/>
          <p:cNvSpPr/>
          <p:nvPr/>
        </p:nvSpPr>
        <p:spPr>
          <a:xfrm>
            <a:off x="1111250" y="3346450"/>
            <a:ext cx="31432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ชั้นแอปพลิเคชัน · Application</a:t>
            </a:r>
            <a:endParaRPr lang="en-US" sz="1725" dirty="0"/>
          </a:p>
        </p:txBody>
      </p:sp>
      <p:sp>
        <p:nvSpPr>
          <p:cNvPr id="13" name="Text 11"/>
          <p:cNvSpPr/>
          <p:nvPr/>
        </p:nvSpPr>
        <p:spPr>
          <a:xfrm>
            <a:off x="4140199" y="3390899"/>
            <a:ext cx="7091737" cy="311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BCD6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Node.js · tRPC · Prisma · Zod · Bull Queue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57250" y="3930650"/>
            <a:ext cx="11763276" cy="641350"/>
          </a:xfrm>
          <a:prstGeom prst="roundRect">
            <a:avLst>
              <a:gd name="adj" fmla="val 20792"/>
            </a:avLst>
          </a:prstGeom>
          <a:gradFill rotWithShape="1">
            <a:gsLst>
              <a:gs pos="0">
                <a:srgbClr val="34D399">
                  <a:alpha val="18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12700">
            <a:solidFill>
              <a:srgbClr val="34D39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1117600" y="4114800"/>
            <a:ext cx="3651409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ชั้นประสานเอเจนต์ · Orchestration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4608513" y="4159249"/>
            <a:ext cx="7260618" cy="311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BCD6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LangGraph.js · 5 Agents · Human-in-the-Loop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57250" y="4705350"/>
            <a:ext cx="11763276" cy="628650"/>
          </a:xfrm>
          <a:prstGeom prst="roundRect">
            <a:avLst>
              <a:gd name="adj" fmla="val 21212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6350">
            <a:solidFill>
              <a:srgbClr val="2DD4BF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8" name="Text 16"/>
          <p:cNvSpPr/>
          <p:nvPr/>
        </p:nvSpPr>
        <p:spPr>
          <a:xfrm>
            <a:off x="1111250" y="4883150"/>
            <a:ext cx="3182323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ชั้นความรู้ · Knowledge / RAG</a:t>
            </a:r>
            <a:endParaRPr lang="en-US" sz="1725" dirty="0"/>
          </a:p>
        </p:txBody>
      </p:sp>
      <p:sp>
        <p:nvSpPr>
          <p:cNvPr id="19" name="Text 17"/>
          <p:cNvSpPr/>
          <p:nvPr/>
        </p:nvSpPr>
        <p:spPr>
          <a:xfrm>
            <a:off x="4175720" y="4927599"/>
            <a:ext cx="5909726" cy="311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BCD6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pgvector · Teaching KB · Embeddings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857250" y="5467350"/>
            <a:ext cx="11763276" cy="628650"/>
          </a:xfrm>
          <a:prstGeom prst="roundRect">
            <a:avLst>
              <a:gd name="adj" fmla="val 21212"/>
            </a:avLst>
          </a:prstGeom>
          <a:gradFill rotWithShape="1">
            <a:gsLst>
              <a:gs pos="0">
                <a:srgbClr val="94A3B8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6350">
            <a:solidFill>
              <a:srgbClr val="94A3B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1" name="Text 19"/>
          <p:cNvSpPr/>
          <p:nvPr/>
        </p:nvSpPr>
        <p:spPr>
          <a:xfrm>
            <a:off x="1111250" y="5645150"/>
            <a:ext cx="31432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ชั้นข้อมูล · Data &amp; Storage</a:t>
            </a:r>
            <a:endParaRPr lang="en-US" sz="1725" dirty="0"/>
          </a:p>
        </p:txBody>
      </p:sp>
      <p:sp>
        <p:nvSpPr>
          <p:cNvPr id="22" name="Text 20"/>
          <p:cNvSpPr/>
          <p:nvPr/>
        </p:nvSpPr>
        <p:spPr>
          <a:xfrm>
            <a:off x="4140200" y="5689599"/>
            <a:ext cx="8442466" cy="311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BCD6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PostgreSQL · Redis · Object Storage · Checkpointer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12906375" y="2508250"/>
            <a:ext cx="4524375" cy="3670300"/>
          </a:xfrm>
          <a:prstGeom prst="roundRect">
            <a:avLst>
              <a:gd name="adj" fmla="val 3789"/>
            </a:avLst>
          </a:prstGeom>
          <a:gradFill rotWithShape="1">
            <a:gsLst>
              <a:gs pos="0">
                <a:srgbClr val="FBBF24">
                  <a:alpha val="13000"/>
                </a:srgbClr>
              </a:gs>
              <a:gs pos="100000">
                <a:srgbClr val="0D2631">
                  <a:alpha val="55000"/>
                </a:srgbClr>
              </a:gs>
            </a:gsLst>
            <a:lin ang="4800000" scaled="0"/>
          </a:gradFill>
          <a:ln w="12700">
            <a:solidFill>
              <a:srgbClr val="FBBF24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13166627" y="2787650"/>
            <a:ext cx="440404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CD3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ชั้นสังเกตการณ์</a:t>
            </a:r>
            <a:endParaRPr lang="en-US" sz="1875" dirty="0"/>
          </a:p>
        </p:txBody>
      </p:sp>
      <p:sp>
        <p:nvSpPr>
          <p:cNvPr id="25" name="Text 23"/>
          <p:cNvSpPr/>
          <p:nvPr/>
        </p:nvSpPr>
        <p:spPr>
          <a:xfrm>
            <a:off x="13166627" y="3143250"/>
            <a:ext cx="4404043" cy="25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Observability · ทุกชั้น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13236159" y="3549650"/>
            <a:ext cx="4010343" cy="2343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40017" indent="-140017" algn="l">
              <a:lnSpc>
                <a:spcPct val="185000"/>
              </a:lnSpc>
              <a:buSzPct val="100000"/>
              <a:buChar char="•"/>
              <a:tabLst>
                <a:tab pos="140017" algn="l"/>
              </a:tabLst>
            </a:pPr>
            <a:r>
              <a:rPr lang="en-US" sz="1575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LangFuse Tracing</a:t>
            </a:r>
            <a:endParaRPr lang="en-US" sz="1575" dirty="0"/>
          </a:p>
          <a:p>
            <a:pPr marL="140017" indent="-140017" algn="l">
              <a:lnSpc>
                <a:spcPct val="185000"/>
              </a:lnSpc>
              <a:buSzPct val="100000"/>
              <a:buChar char="•"/>
              <a:tabLst>
                <a:tab pos="140017" algn="l"/>
              </a:tabLst>
            </a:pPr>
            <a:r>
              <a:rPr lang="en-US" sz="1575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LLM-as-a-Judge</a:t>
            </a:r>
            <a:endParaRPr lang="en-US" sz="1575" dirty="0"/>
          </a:p>
          <a:p>
            <a:pPr marL="140017" indent="-140017" algn="l">
              <a:lnSpc>
                <a:spcPct val="185000"/>
              </a:lnSpc>
              <a:buSzPct val="100000"/>
              <a:buChar char="•"/>
              <a:tabLst>
                <a:tab pos="140017" algn="l"/>
              </a:tabLst>
            </a:pPr>
            <a:r>
              <a:rPr lang="en-US" sz="1575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&amp; Dataset</a:t>
            </a:r>
            <a:endParaRPr lang="en-US" sz="1575" dirty="0"/>
          </a:p>
          <a:p>
            <a:pPr marL="140017" indent="-140017" algn="l">
              <a:lnSpc>
                <a:spcPct val="185000"/>
              </a:lnSpc>
              <a:buSzPct val="100000"/>
              <a:buChar char="•"/>
              <a:tabLst>
                <a:tab pos="140017" algn="l"/>
              </a:tabLst>
            </a:pPr>
            <a:r>
              <a:rPr lang="en-US" sz="1575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/ Latency</a:t>
            </a:r>
            <a:endParaRPr lang="en-US" sz="1575" dirty="0"/>
          </a:p>
          <a:p>
            <a:pPr marL="140017" indent="-140017" algn="l">
              <a:lnSpc>
                <a:spcPct val="185000"/>
              </a:lnSpc>
              <a:buSzPct val="100000"/>
              <a:buChar char="•"/>
              <a:tabLst>
                <a:tab pos="140017" algn="l"/>
              </a:tabLst>
            </a:pPr>
            <a:r>
              <a:rPr lang="en-US" sz="1575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</a:t>
            </a:r>
            <a:endParaRPr lang="en-US" sz="1575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37EA659-3F40-4DFF-EA68-27F051E86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3335" y="205213"/>
            <a:ext cx="5344079" cy="12833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60A5FA">
                  <a:alpha val="12000"/>
                </a:srgbClr>
              </a:gs>
              <a:gs pos="60000">
                <a:srgbClr val="60A5FA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76200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 / 20 · ภาพที่ 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127798" y="666750"/>
            <a:ext cx="5549910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กลไกการทำงานของระบบ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9363670" y="793750"/>
            <a:ext cx="254854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StateGraph ของเอเจนต์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565962" y="4854575"/>
            <a:ext cx="1079500" cy="603250"/>
          </a:xfrm>
          <a:prstGeom prst="roundRect">
            <a:avLst>
              <a:gd name="adj" fmla="val 50000"/>
            </a:avLst>
          </a:prstGeom>
          <a:solidFill>
            <a:srgbClr val="94A3B8">
              <a:alpha val="16000"/>
            </a:srgbClr>
          </a:solidFill>
          <a:ln w="6350">
            <a:solidFill>
              <a:srgbClr val="94A3B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3769162" y="5032375"/>
            <a:ext cx="865620" cy="603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CBD5E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START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816912" y="4921250"/>
            <a:ext cx="361950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5274112" y="4422775"/>
            <a:ext cx="1929507" cy="1466850"/>
          </a:xfrm>
          <a:prstGeom prst="roundRect">
            <a:avLst>
              <a:gd name="adj" fmla="val 11688"/>
            </a:avLst>
          </a:prstGeom>
          <a:gradFill rotWithShape="1">
            <a:gsLst>
              <a:gs pos="0">
                <a:srgbClr val="60A5FA">
                  <a:alpha val="20000"/>
                </a:srgbClr>
              </a:gs>
              <a:gs pos="100000">
                <a:srgbClr val="0D2631">
                  <a:alpha val="60000"/>
                </a:srgbClr>
              </a:gs>
            </a:gsLst>
            <a:lin ang="4200000" scaled="0"/>
          </a:gradFill>
          <a:ln w="12700">
            <a:solidFill>
              <a:srgbClr val="60A5FA">
                <a:alpha val="55000"/>
              </a:srgbClr>
            </a:solidFill>
            <a:prstDash val="solid"/>
          </a:ln>
          <a:effectLst>
            <a:outerShdw blurRad="381000" dist="50800" dir="16200000" algn="bl" rotWithShape="0">
              <a:srgbClr val="60A5FA">
                <a:alpha val="18000"/>
              </a:srgbClr>
            </a:outerShdw>
          </a:effectLst>
        </p:spPr>
        <p:txBody>
          <a:bodyPr/>
          <a:lstStyle/>
          <a:p>
            <a:endParaRPr lang="th-TH"/>
          </a:p>
        </p:txBody>
      </p:sp>
      <p:sp>
        <p:nvSpPr>
          <p:cNvPr id="12" name="Text 10"/>
          <p:cNvSpPr/>
          <p:nvPr/>
        </p:nvSpPr>
        <p:spPr>
          <a:xfrm>
            <a:off x="5577126" y="4683125"/>
            <a:ext cx="1455718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Orchestrator</a:t>
            </a:r>
            <a:endParaRPr lang="en-US" sz="1875" dirty="0"/>
          </a:p>
        </p:txBody>
      </p:sp>
      <p:sp>
        <p:nvSpPr>
          <p:cNvPr id="13" name="Text 11"/>
          <p:cNvSpPr/>
          <p:nvPr/>
        </p:nvSpPr>
        <p:spPr>
          <a:xfrm>
            <a:off x="5477312" y="5032375"/>
            <a:ext cx="1523107" cy="635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425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ผู้ควบคุม</a:t>
            </a:r>
            <a:r>
              <a:rPr lang="en-US" sz="142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</a:p>
          <a:p>
            <a:pPr marL="0" indent="0" algn="ctr">
              <a:buNone/>
            </a:pPr>
            <a:r>
              <a:rPr lang="en-US" sz="1425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กำหนดเส้นทาง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7375069" y="4067175"/>
            <a:ext cx="251817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⇄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7626886" y="3851275"/>
            <a:ext cx="2667000" cy="781050"/>
          </a:xfrm>
          <a:prstGeom prst="roundRect">
            <a:avLst>
              <a:gd name="adj" fmla="val 17073"/>
            </a:avLst>
          </a:prstGeom>
          <a:gradFill rotWithShape="1">
            <a:gsLst>
              <a:gs pos="0">
                <a:srgbClr val="34D399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34D39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6" name="Text 14"/>
          <p:cNvSpPr/>
          <p:nvPr/>
        </p:nvSpPr>
        <p:spPr>
          <a:xfrm>
            <a:off x="7823736" y="3990975"/>
            <a:ext cx="250063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Lesson Analyzer</a:t>
            </a:r>
            <a:endParaRPr lang="en-US" sz="1575" dirty="0"/>
          </a:p>
        </p:txBody>
      </p:sp>
      <p:sp>
        <p:nvSpPr>
          <p:cNvPr id="17" name="Text 15"/>
          <p:cNvSpPr/>
          <p:nvPr/>
        </p:nvSpPr>
        <p:spPr>
          <a:xfrm>
            <a:off x="7823736" y="4225925"/>
            <a:ext cx="218013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วิเคราะห์การสอน (multimodal)</a:t>
            </a:r>
            <a:endParaRPr lang="en-US" sz="1275" dirty="0"/>
          </a:p>
        </p:txBody>
      </p:sp>
      <p:sp>
        <p:nvSpPr>
          <p:cNvPr id="18" name="Text 16"/>
          <p:cNvSpPr/>
          <p:nvPr/>
        </p:nvSpPr>
        <p:spPr>
          <a:xfrm>
            <a:off x="7375069" y="4981575"/>
            <a:ext cx="251817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⇄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7626886" y="4765675"/>
            <a:ext cx="2667000" cy="781050"/>
          </a:xfrm>
          <a:prstGeom prst="roundRect">
            <a:avLst>
              <a:gd name="adj" fmla="val 17073"/>
            </a:avLst>
          </a:prstGeom>
          <a:gradFill rotWithShape="1">
            <a:gsLst>
              <a:gs pos="0">
                <a:srgbClr val="34D399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34D39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7823736" y="4905375"/>
            <a:ext cx="250063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Competency Eval</a:t>
            </a:r>
            <a:endParaRPr lang="en-US" sz="1575" dirty="0"/>
          </a:p>
        </p:txBody>
      </p:sp>
      <p:sp>
        <p:nvSpPr>
          <p:cNvPr id="21" name="Text 19"/>
          <p:cNvSpPr/>
          <p:nvPr/>
        </p:nvSpPr>
        <p:spPr>
          <a:xfrm>
            <a:off x="7823736" y="5140325"/>
            <a:ext cx="13807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ประเมินตาม TPACK</a:t>
            </a:r>
            <a:endParaRPr lang="en-US" sz="1275" dirty="0"/>
          </a:p>
        </p:txBody>
      </p:sp>
      <p:sp>
        <p:nvSpPr>
          <p:cNvPr id="22" name="Text 20"/>
          <p:cNvSpPr/>
          <p:nvPr/>
        </p:nvSpPr>
        <p:spPr>
          <a:xfrm>
            <a:off x="7375069" y="5895975"/>
            <a:ext cx="2857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7660819" y="5680075"/>
            <a:ext cx="2667000" cy="781050"/>
          </a:xfrm>
          <a:prstGeom prst="roundRect">
            <a:avLst>
              <a:gd name="adj" fmla="val 17073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2DD4B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7857669" y="5819775"/>
            <a:ext cx="250063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Gen</a:t>
            </a:r>
            <a:endParaRPr lang="en-US" sz="1575" dirty="0"/>
          </a:p>
        </p:txBody>
      </p:sp>
      <p:sp>
        <p:nvSpPr>
          <p:cNvPr id="25" name="Text 23"/>
          <p:cNvSpPr/>
          <p:nvPr/>
        </p:nvSpPr>
        <p:spPr>
          <a:xfrm>
            <a:off x="7857669" y="6054725"/>
            <a:ext cx="198209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สร้าง feedback เฉพาะบุคคล</a:t>
            </a:r>
            <a:endParaRPr lang="en-US" sz="1275" dirty="0"/>
          </a:p>
        </p:txBody>
      </p:sp>
      <p:sp>
        <p:nvSpPr>
          <p:cNvPr id="26" name="Text 24"/>
          <p:cNvSpPr/>
          <p:nvPr/>
        </p:nvSpPr>
        <p:spPr>
          <a:xfrm>
            <a:off x="10499269" y="4921250"/>
            <a:ext cx="361950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50" dirty="0"/>
          </a:p>
        </p:txBody>
      </p:sp>
      <p:sp>
        <p:nvSpPr>
          <p:cNvPr id="27" name="Shape 25"/>
          <p:cNvSpPr/>
          <p:nvPr/>
        </p:nvSpPr>
        <p:spPr>
          <a:xfrm>
            <a:off x="10956469" y="3349625"/>
            <a:ext cx="2186087" cy="831850"/>
          </a:xfrm>
          <a:prstGeom prst="roundRect">
            <a:avLst>
              <a:gd name="adj" fmla="val 16031"/>
            </a:avLst>
          </a:prstGeom>
          <a:gradFill rotWithShape="1">
            <a:gsLst>
              <a:gs pos="0">
                <a:srgbClr val="FB7185">
                  <a:alpha val="20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12700">
            <a:solidFill>
              <a:srgbClr val="FB7185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8" name="Text 26"/>
          <p:cNvSpPr/>
          <p:nvPr/>
        </p:nvSpPr>
        <p:spPr>
          <a:xfrm>
            <a:off x="11091640" y="3514725"/>
            <a:ext cx="1915745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Mentor</a:t>
            </a:r>
            <a:endParaRPr lang="en-US" sz="1575" dirty="0"/>
          </a:p>
        </p:txBody>
      </p:sp>
      <p:sp>
        <p:nvSpPr>
          <p:cNvPr id="29" name="Text 27"/>
          <p:cNvSpPr/>
          <p:nvPr/>
        </p:nvSpPr>
        <p:spPr>
          <a:xfrm>
            <a:off x="11140619" y="3749675"/>
            <a:ext cx="181778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จุดแทรกของมนุษย์ (HITL)</a:t>
            </a:r>
            <a:endParaRPr lang="en-US" sz="1275" dirty="0"/>
          </a:p>
        </p:txBody>
      </p:sp>
      <p:sp>
        <p:nvSpPr>
          <p:cNvPr id="30" name="Text 28"/>
          <p:cNvSpPr/>
          <p:nvPr/>
        </p:nvSpPr>
        <p:spPr>
          <a:xfrm>
            <a:off x="11955701" y="4352925"/>
            <a:ext cx="263723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1051421" y="4899025"/>
            <a:ext cx="1996182" cy="819150"/>
          </a:xfrm>
          <a:prstGeom prst="roundRect">
            <a:avLst>
              <a:gd name="adj" fmla="val 16279"/>
            </a:avLst>
          </a:prstGeom>
          <a:gradFill rotWithShape="1">
            <a:gsLst>
              <a:gs pos="0">
                <a:srgbClr val="A78BFA">
                  <a:alpha val="18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A78BF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2" name="Text 30"/>
          <p:cNvSpPr/>
          <p:nvPr/>
        </p:nvSpPr>
        <p:spPr>
          <a:xfrm>
            <a:off x="11189102" y="5057775"/>
            <a:ext cx="172082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Path</a:t>
            </a:r>
            <a:endParaRPr lang="en-US" sz="1575" dirty="0"/>
          </a:p>
        </p:txBody>
      </p:sp>
      <p:sp>
        <p:nvSpPr>
          <p:cNvPr id="33" name="Text 31"/>
          <p:cNvSpPr/>
          <p:nvPr/>
        </p:nvSpPr>
        <p:spPr>
          <a:xfrm>
            <a:off x="11229222" y="5292725"/>
            <a:ext cx="164058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7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กำกับเส้นทางการเรียนรู้</a:t>
            </a:r>
            <a:endParaRPr lang="en-US" sz="1275" dirty="0"/>
          </a:p>
        </p:txBody>
      </p:sp>
      <p:sp>
        <p:nvSpPr>
          <p:cNvPr id="34" name="Text 32"/>
          <p:cNvSpPr/>
          <p:nvPr/>
        </p:nvSpPr>
        <p:spPr>
          <a:xfrm>
            <a:off x="11955701" y="5889625"/>
            <a:ext cx="263723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800" dirty="0"/>
          </a:p>
        </p:txBody>
      </p:sp>
      <p:sp>
        <p:nvSpPr>
          <p:cNvPr id="35" name="Shape 33"/>
          <p:cNvSpPr/>
          <p:nvPr/>
        </p:nvSpPr>
        <p:spPr>
          <a:xfrm>
            <a:off x="11585913" y="6435725"/>
            <a:ext cx="927100" cy="527050"/>
          </a:xfrm>
          <a:prstGeom prst="roundRect">
            <a:avLst>
              <a:gd name="adj" fmla="val 50000"/>
            </a:avLst>
          </a:prstGeom>
          <a:solidFill>
            <a:srgbClr val="94A3B8">
              <a:alpha val="16000"/>
            </a:srgbClr>
          </a:solidFill>
          <a:ln w="6350">
            <a:solidFill>
              <a:srgbClr val="94A3B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6" name="Text 34"/>
          <p:cNvSpPr/>
          <p:nvPr/>
        </p:nvSpPr>
        <p:spPr>
          <a:xfrm>
            <a:off x="11878013" y="6575425"/>
            <a:ext cx="41910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CBD5E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END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510540" y="9404350"/>
            <a:ext cx="17266920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8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เส้นทึบ = ไหลไปข้างหน้า · เส้น ⇄ = ส่งผลกลับสู่ผู้ควบคุม · ทุกขั้นถูกบันทึกด้วย Observability</a:t>
            </a:r>
            <a:endParaRPr lang="en-US" sz="150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6A5A848-9DC0-D0A2-89A4-4CF5CBE1F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1625" y="205213"/>
            <a:ext cx="4592619" cy="11028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3000"/>
                </a:srgbClr>
              </a:gs>
              <a:gs pos="62000">
                <a:srgbClr val="2DD4B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85725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 / 20 · ภาพที่ 5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223048" y="666750"/>
            <a:ext cx="7455396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บุคลิกลักษณะเอเจนต์อาจารย์นิเทศ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857250" y="1263650"/>
            <a:ext cx="17070705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“พี่เลี้ยงผู้เชี่ยวชาญที่</a:t>
            </a:r>
            <a:r>
              <a:rPr lang="en-US" sz="1800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อบอุ่น ไม่ตัดสิน และกระตุ้นการสะท้อนคิด</a:t>
            </a:r>
            <a:r>
              <a:rPr lang="en-US" sz="1800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” — สังเคราะห์เป็น 6 มิติ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57250" y="18478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34D399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34D399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111250" y="20828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111250" y="24828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ความสัมพันธ์เชิงสนับสนุน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11250" y="2844800"/>
            <a:ext cx="5364480" cy="2470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32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น้ำเสียงอบอุ่น ให้กำลังใจ ไม่ตัดสิน เปิดพื้นที่ปลอดภัย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6451600" y="18478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60A5FA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60A5FA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6705600" y="20828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6705600" y="24828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เชี่ยวชาญและเป็นแบบอย่าง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705600" y="2844800"/>
            <a:ext cx="5364480" cy="2470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32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อ้างอิง TPACK สาธิตตัวอย่างที่ดี ให้คำแนะนำอิงหลักฐาน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12045951" y="18478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2DD4BF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2DD4BF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7" name="Text 15"/>
          <p:cNvSpPr/>
          <p:nvPr/>
        </p:nvSpPr>
        <p:spPr>
          <a:xfrm>
            <a:off x="12299950" y="20828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12299950" y="24828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ข้อมูลป้อนกลับสร้างสรรค์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2299950" y="2844800"/>
            <a:ext cx="5364480" cy="2603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32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ชี้จุดแข็ง–จุดพัฒนาอย่างเจาะจง พร้อมเสนอขั้นตอนถัดไป</a:t>
            </a:r>
            <a:endParaRPr lang="en-US" sz="3200" dirty="0"/>
          </a:p>
        </p:txBody>
      </p:sp>
      <p:sp>
        <p:nvSpPr>
          <p:cNvPr id="20" name="Shape 18"/>
          <p:cNvSpPr/>
          <p:nvPr/>
        </p:nvSpPr>
        <p:spPr>
          <a:xfrm>
            <a:off x="857250" y="58864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A78BFA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A78BFA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1" name="Text 19"/>
          <p:cNvSpPr/>
          <p:nvPr/>
        </p:nvSpPr>
        <p:spPr>
          <a:xfrm>
            <a:off x="1111250" y="61214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4A0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50" dirty="0"/>
          </a:p>
        </p:txBody>
      </p:sp>
      <p:sp>
        <p:nvSpPr>
          <p:cNvPr id="22" name="Text 20"/>
          <p:cNvSpPr/>
          <p:nvPr/>
        </p:nvSpPr>
        <p:spPr>
          <a:xfrm>
            <a:off x="1111250" y="65214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กระตุ้นการสะท้อนคิด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111250" y="6883400"/>
            <a:ext cx="5364480" cy="2533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32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ตั้งคำถามเชิงสนทนา เน้นกระบวนการมากกว่าคำตอบสำเร็จรูป</a:t>
            </a:r>
            <a:endParaRPr lang="en-US" sz="3200" dirty="0"/>
          </a:p>
        </p:txBody>
      </p:sp>
      <p:sp>
        <p:nvSpPr>
          <p:cNvPr id="24" name="Shape 22"/>
          <p:cNvSpPr/>
          <p:nvPr/>
        </p:nvSpPr>
        <p:spPr>
          <a:xfrm>
            <a:off x="6451600" y="58864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FB7185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FB7185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5" name="Text 23"/>
          <p:cNvSpPr/>
          <p:nvPr/>
        </p:nvSpPr>
        <p:spPr>
          <a:xfrm>
            <a:off x="6705600" y="61214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B71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2250" dirty="0"/>
          </a:p>
        </p:txBody>
      </p:sp>
      <p:sp>
        <p:nvSpPr>
          <p:cNvPr id="26" name="Text 24"/>
          <p:cNvSpPr/>
          <p:nvPr/>
        </p:nvSpPr>
        <p:spPr>
          <a:xfrm>
            <a:off x="6705600" y="65214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เข้าอกเข้าใจสังคม-อารมณ์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705600" y="6883400"/>
            <a:ext cx="5023104" cy="2533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8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รับรู้สถานะอารมณ์ ปรับน้ำเสียง สร้างความกลมเกลียว (rapport)</a:t>
            </a:r>
            <a:endParaRPr lang="en-US" sz="2800" dirty="0"/>
          </a:p>
        </p:txBody>
      </p:sp>
      <p:sp>
        <p:nvSpPr>
          <p:cNvPr id="28" name="Shape 26"/>
          <p:cNvSpPr/>
          <p:nvPr/>
        </p:nvSpPr>
        <p:spPr>
          <a:xfrm>
            <a:off x="12045951" y="5886450"/>
            <a:ext cx="5384800" cy="3829050"/>
          </a:xfrm>
          <a:prstGeom prst="roundRect">
            <a:avLst>
              <a:gd name="adj" fmla="val 3980"/>
            </a:avLst>
          </a:prstGeom>
          <a:gradFill rotWithShape="1">
            <a:gsLst>
              <a:gs pos="0">
                <a:srgbClr val="FBBF24">
                  <a:alpha val="14000"/>
                </a:srgbClr>
              </a:gs>
              <a:gs pos="100000">
                <a:srgbClr val="0D2631">
                  <a:alpha val="55000"/>
                </a:srgbClr>
              </a:gs>
            </a:gsLst>
            <a:lin ang="4200000" scaled="0"/>
          </a:gradFill>
          <a:ln w="6350">
            <a:solidFill>
              <a:srgbClr val="FBBF24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9" name="Text 27"/>
          <p:cNvSpPr/>
          <p:nvPr/>
        </p:nvSpPr>
        <p:spPr>
          <a:xfrm>
            <a:off x="12299950" y="6121400"/>
            <a:ext cx="536448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2250" dirty="0"/>
          </a:p>
        </p:txBody>
      </p:sp>
      <p:sp>
        <p:nvSpPr>
          <p:cNvPr id="30" name="Text 28"/>
          <p:cNvSpPr/>
          <p:nvPr/>
        </p:nvSpPr>
        <p:spPr>
          <a:xfrm>
            <a:off x="12299950" y="6521450"/>
            <a:ext cx="53644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น่าเชื่อถือและโปร่งใส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2299950" y="6883400"/>
            <a:ext cx="5364480" cy="2628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32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ระบุที่มาคำแนะนำ ยอมรับขีดจำกัด ส่งต่อให้มนุษย์ตัดสินใจ</a:t>
            </a:r>
            <a:endParaRPr lang="en-US" sz="32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E221D99-0732-6D76-D2F4-255624457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1233" y="205213"/>
            <a:ext cx="5333011" cy="12806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2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80010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/ 20 · ภาพที่ 6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165898" y="666750"/>
            <a:ext cx="2774464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กลไกฝั่งผู้ใช้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6878638" y="803275"/>
            <a:ext cx="296251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Mechanism · 3 Roles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00100" y="3149023"/>
            <a:ext cx="2190750" cy="1569027"/>
          </a:xfrm>
          <a:prstGeom prst="roundRect">
            <a:avLst>
              <a:gd name="adj" fmla="val 13907"/>
            </a:avLst>
          </a:prstGeom>
          <a:gradFill rotWithShape="1">
            <a:gsLst>
              <a:gs pos="0">
                <a:srgbClr val="34D399">
                  <a:alpha val="18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34D39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016000" y="3587012"/>
            <a:ext cx="1934845" cy="69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นักศึกษาครู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104900" y="4057798"/>
            <a:ext cx="1569443" cy="6793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ผู้รับการพัฒนา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162300" y="3365500"/>
            <a:ext cx="3281363" cy="1257300"/>
          </a:xfrm>
          <a:prstGeom prst="roundRect">
            <a:avLst>
              <a:gd name="adj" fmla="val 14876"/>
            </a:avLst>
          </a:prstGeom>
          <a:solidFill>
            <a:srgbClr val="34D399">
              <a:alpha val="10000"/>
            </a:srgbClr>
          </a:soli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2" name="Text 10"/>
          <p:cNvSpPr/>
          <p:nvPr/>
        </p:nvSpPr>
        <p:spPr>
          <a:xfrm>
            <a:off x="3172857" y="3683000"/>
            <a:ext cx="3260249" cy="58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อัปโหลดการสอน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195961" y="4137542"/>
            <a:ext cx="1377753" cy="624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แผน</a:t>
            </a:r>
            <a:r>
              <a:rPr lang="th-TH" sz="16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การสอน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38913" y="4064000"/>
            <a:ext cx="2857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6843713" y="3365500"/>
            <a:ext cx="3281363" cy="1257300"/>
          </a:xfrm>
          <a:prstGeom prst="roundRect">
            <a:avLst>
              <a:gd name="adj" fmla="val 14876"/>
            </a:avLst>
          </a:prstGeom>
          <a:solidFill>
            <a:srgbClr val="34D399">
              <a:alpha val="10000"/>
            </a:srgbClr>
          </a:soli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6" name="Text 14"/>
          <p:cNvSpPr/>
          <p:nvPr/>
        </p:nvSpPr>
        <p:spPr>
          <a:xfrm>
            <a:off x="6854270" y="3683000"/>
            <a:ext cx="3260249" cy="58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รับ feedback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524749" y="4175642"/>
            <a:ext cx="1922701" cy="624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TPACK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0220325" y="4064000"/>
            <a:ext cx="2857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10525125" y="3365500"/>
            <a:ext cx="3281363" cy="1257300"/>
          </a:xfrm>
          <a:prstGeom prst="roundRect">
            <a:avLst>
              <a:gd name="adj" fmla="val 14876"/>
            </a:avLst>
          </a:prstGeom>
          <a:solidFill>
            <a:srgbClr val="34D399">
              <a:alpha val="10000"/>
            </a:srgbClr>
          </a:soli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10535683" y="3683000"/>
            <a:ext cx="3260249" cy="58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สะท้อนคิด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559580" y="4099442"/>
            <a:ext cx="1394420" cy="624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reflection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3901738" y="4064000"/>
            <a:ext cx="2857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14206538" y="3365500"/>
            <a:ext cx="3281363" cy="1257300"/>
          </a:xfrm>
          <a:prstGeom prst="roundRect">
            <a:avLst>
              <a:gd name="adj" fmla="val 14876"/>
            </a:avLst>
          </a:prstGeom>
          <a:solidFill>
            <a:srgbClr val="34D399">
              <a:alpha val="10000"/>
            </a:srgbClr>
          </a:soli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14217095" y="3683000"/>
            <a:ext cx="3260249" cy="584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ทำตามแผน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15232063" y="4137542"/>
            <a:ext cx="1445419" cy="6249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path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800100" y="4889500"/>
            <a:ext cx="2190750" cy="958850"/>
          </a:xfrm>
          <a:prstGeom prst="roundRect">
            <a:avLst>
              <a:gd name="adj" fmla="val 13907"/>
            </a:avLst>
          </a:prstGeom>
          <a:gradFill rotWithShape="1">
            <a:gsLst>
              <a:gs pos="0">
                <a:srgbClr val="FB7185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FB7185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7" name="Text 25"/>
          <p:cNvSpPr/>
          <p:nvPr/>
        </p:nvSpPr>
        <p:spPr>
          <a:xfrm>
            <a:off x="1016000" y="5086350"/>
            <a:ext cx="193484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อาจารย์นิเทศ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016000" y="5372100"/>
            <a:ext cx="1694954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ผู้กำกับคุณภาพ (HITL)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6537921" y="4984750"/>
            <a:ext cx="3284934" cy="768350"/>
          </a:xfrm>
          <a:prstGeom prst="roundRect">
            <a:avLst>
              <a:gd name="adj" fmla="val 14876"/>
            </a:avLst>
          </a:prstGeom>
          <a:solidFill>
            <a:srgbClr val="FB7185">
              <a:alpha val="10000"/>
            </a:srgbClr>
          </a:solidFill>
          <a:ln w="6350">
            <a:solidFill>
              <a:srgbClr val="FB7185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0" name="Text 28"/>
          <p:cNvSpPr/>
          <p:nvPr/>
        </p:nvSpPr>
        <p:spPr>
          <a:xfrm>
            <a:off x="6548299" y="5124450"/>
            <a:ext cx="3264178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ตรวจ/อนุมัติ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7592020" y="5359400"/>
            <a:ext cx="1176734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(HITL)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956205" y="5194300"/>
            <a:ext cx="2857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FB71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50" dirty="0"/>
          </a:p>
        </p:txBody>
      </p:sp>
      <p:sp>
        <p:nvSpPr>
          <p:cNvPr id="33" name="Shape 31"/>
          <p:cNvSpPr/>
          <p:nvPr/>
        </p:nvSpPr>
        <p:spPr>
          <a:xfrm>
            <a:off x="10299105" y="4984750"/>
            <a:ext cx="3284934" cy="768350"/>
          </a:xfrm>
          <a:prstGeom prst="roundRect">
            <a:avLst>
              <a:gd name="adj" fmla="val 14876"/>
            </a:avLst>
          </a:prstGeom>
          <a:solidFill>
            <a:srgbClr val="FB7185">
              <a:alpha val="10000"/>
            </a:srgbClr>
          </a:solidFill>
          <a:ln w="6350">
            <a:solidFill>
              <a:srgbClr val="FB7185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4" name="Text 32"/>
          <p:cNvSpPr/>
          <p:nvPr/>
        </p:nvSpPr>
        <p:spPr>
          <a:xfrm>
            <a:off x="10309483" y="5124450"/>
            <a:ext cx="3264178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ปรับแก้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11391602" y="5359400"/>
            <a:ext cx="1099939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override / แก้ไข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13717389" y="5194300"/>
            <a:ext cx="248047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FB71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1650" dirty="0"/>
          </a:p>
        </p:txBody>
      </p:sp>
      <p:sp>
        <p:nvSpPr>
          <p:cNvPr id="37" name="Shape 35"/>
          <p:cNvSpPr/>
          <p:nvPr/>
        </p:nvSpPr>
        <p:spPr>
          <a:xfrm>
            <a:off x="800100" y="6019800"/>
            <a:ext cx="2190750" cy="958850"/>
          </a:xfrm>
          <a:prstGeom prst="roundRect">
            <a:avLst>
              <a:gd name="adj" fmla="val 13907"/>
            </a:avLst>
          </a:prstGeom>
          <a:gradFill rotWithShape="1">
            <a:gsLst>
              <a:gs pos="0">
                <a:srgbClr val="FBBF24">
                  <a:alpha val="15000"/>
                </a:srgbClr>
              </a:gs>
              <a:gs pos="100000">
                <a:srgbClr val="0D2631">
                  <a:alpha val="55000"/>
                </a:srgbClr>
              </a:gs>
            </a:gsLst>
            <a:lin ang="3600000" scaled="0"/>
          </a:gradFill>
          <a:ln w="6350">
            <a:solidFill>
              <a:srgbClr val="FBBF24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8" name="Text 36"/>
          <p:cNvSpPr/>
          <p:nvPr/>
        </p:nvSpPr>
        <p:spPr>
          <a:xfrm>
            <a:off x="1016000" y="6216650"/>
            <a:ext cx="193484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CD3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นักวิจัย / ผู้ดูแล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1016000" y="6502400"/>
            <a:ext cx="1085056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ผู้ติดตามระบบ</a:t>
            </a:r>
            <a:endParaRPr lang="en-US" sz="1350" dirty="0"/>
          </a:p>
        </p:txBody>
      </p:sp>
      <p:sp>
        <p:nvSpPr>
          <p:cNvPr id="40" name="Shape 38"/>
          <p:cNvSpPr/>
          <p:nvPr/>
        </p:nvSpPr>
        <p:spPr>
          <a:xfrm>
            <a:off x="3162300" y="6124575"/>
            <a:ext cx="4686300" cy="749300"/>
          </a:xfrm>
          <a:prstGeom prst="roundRect">
            <a:avLst>
              <a:gd name="adj" fmla="val 15254"/>
            </a:avLst>
          </a:prstGeom>
          <a:solidFill>
            <a:srgbClr val="FBBF24">
              <a:alpha val="9000"/>
            </a:srgbClr>
          </a:solidFill>
          <a:ln w="6350">
            <a:solidFill>
              <a:srgbClr val="FBBF24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41" name="Text 39"/>
          <p:cNvSpPr/>
          <p:nvPr/>
        </p:nvSpPr>
        <p:spPr>
          <a:xfrm>
            <a:off x="3102610" y="6264275"/>
            <a:ext cx="4805680" cy="25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Observability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5102721" y="6480175"/>
            <a:ext cx="805359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7981950" y="6115050"/>
            <a:ext cx="4686300" cy="768350"/>
          </a:xfrm>
          <a:prstGeom prst="roundRect">
            <a:avLst>
              <a:gd name="adj" fmla="val 14876"/>
            </a:avLst>
          </a:prstGeom>
          <a:solidFill>
            <a:srgbClr val="FBBF24">
              <a:alpha val="9000"/>
            </a:srgbClr>
          </a:solidFill>
          <a:ln w="6350">
            <a:solidFill>
              <a:srgbClr val="FBBF24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44" name="Text 42"/>
          <p:cNvSpPr/>
          <p:nvPr/>
        </p:nvSpPr>
        <p:spPr>
          <a:xfrm>
            <a:off x="7922260" y="6254750"/>
            <a:ext cx="480568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ติดตามคุณภาพ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9828609" y="6489700"/>
            <a:ext cx="992981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latency / cost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12801600" y="6115050"/>
            <a:ext cx="4686300" cy="768350"/>
          </a:xfrm>
          <a:prstGeom prst="roundRect">
            <a:avLst>
              <a:gd name="adj" fmla="val 14876"/>
            </a:avLst>
          </a:prstGeom>
          <a:solidFill>
            <a:srgbClr val="FBBF24">
              <a:alpha val="9000"/>
            </a:srgbClr>
          </a:solidFill>
          <a:ln w="6350">
            <a:solidFill>
              <a:srgbClr val="FBBF24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47" name="Text 45"/>
          <p:cNvSpPr/>
          <p:nvPr/>
        </p:nvSpPr>
        <p:spPr>
          <a:xfrm>
            <a:off x="12741911" y="6254750"/>
            <a:ext cx="4805680" cy="273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วิเคราะห์ผลวิจัย</a:t>
            </a:r>
            <a:endParaRPr lang="en-US" sz="1500" dirty="0"/>
          </a:p>
        </p:txBody>
      </p:sp>
      <p:sp>
        <p:nvSpPr>
          <p:cNvPr id="48" name="Text 46"/>
          <p:cNvSpPr/>
          <p:nvPr/>
        </p:nvSpPr>
        <p:spPr>
          <a:xfrm>
            <a:off x="14792524" y="6489700"/>
            <a:ext cx="704453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ก่อน–หลัง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299466" y="9417050"/>
            <a:ext cx="17188434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en-US" sz="1425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↺ ผลที่อนุมัติส่งกลับสู่วงรอบถัดไปของนักศึกษาครู (next cycle)</a:t>
            </a:r>
            <a:endParaRPr lang="en-US" sz="1425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47DAA62-1DA1-6E2E-AEA6-D87D4C736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3643" y="205213"/>
            <a:ext cx="4830602" cy="11600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8BDF8">
                  <a:alpha val="12000"/>
                </a:srgbClr>
              </a:gs>
              <a:gs pos="60000">
                <a:srgbClr val="38BDF8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430500" y="-1428750"/>
            <a:ext cx="4000500" cy="4000500"/>
          </a:xfrm>
          <a:prstGeom prst="ellipse">
            <a:avLst/>
          </a:prstGeom>
          <a:gradFill rotWithShape="1">
            <a:gsLst>
              <a:gs pos="0">
                <a:srgbClr val="FB923C">
                  <a:alpha val="12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857250" y="869950"/>
            <a:ext cx="3492828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/ 20 · ภาพที่ 7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223048" y="666750"/>
            <a:ext cx="5200987" cy="57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ระบบแดชบอร์ดสามกลุ่ม</a:t>
            </a:r>
            <a:endParaRPr lang="en-US" sz="3450" dirty="0"/>
          </a:p>
        </p:txBody>
      </p:sp>
      <p:sp>
        <p:nvSpPr>
          <p:cNvPr id="7" name="Text 5"/>
          <p:cNvSpPr/>
          <p:nvPr/>
        </p:nvSpPr>
        <p:spPr>
          <a:xfrm>
            <a:off x="9141718" y="803275"/>
            <a:ext cx="252977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 Ecosystem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997674" y="1581150"/>
            <a:ext cx="5781576" cy="863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60A5FA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600000" scaled="0"/>
          </a:gradFill>
          <a:ln w="6350">
            <a:solidFill>
              <a:srgbClr val="60A5F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 sz="2400" b="1"/>
          </a:p>
        </p:txBody>
      </p:sp>
      <p:sp>
        <p:nvSpPr>
          <p:cNvPr id="9" name="Text 7"/>
          <p:cNvSpPr/>
          <p:nvPr/>
        </p:nvSpPr>
        <p:spPr>
          <a:xfrm>
            <a:off x="6289774" y="1701800"/>
            <a:ext cx="5275666" cy="5565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CF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ชั้นข้อมูลและการสังเกตการณ์ · Data &amp; Observability</a:t>
            </a:r>
            <a:endParaRPr lang="en-US" b="1" dirty="0"/>
          </a:p>
        </p:txBody>
      </p:sp>
      <p:sp>
        <p:nvSpPr>
          <p:cNvPr id="10" name="Shape 8"/>
          <p:cNvSpPr/>
          <p:nvPr/>
        </p:nvSpPr>
        <p:spPr>
          <a:xfrm>
            <a:off x="857250" y="3009900"/>
            <a:ext cx="5359400" cy="3581400"/>
          </a:xfrm>
          <a:prstGeom prst="roundRect">
            <a:avLst>
              <a:gd name="adj" fmla="val 3199"/>
            </a:avLst>
          </a:prstGeom>
          <a:gradFill rotWithShape="1">
            <a:gsLst>
              <a:gs pos="0">
                <a:srgbClr val="34D399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34D399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1" name="Text 9"/>
          <p:cNvSpPr/>
          <p:nvPr/>
        </p:nvSpPr>
        <p:spPr>
          <a:xfrm>
            <a:off x="1092200" y="3263900"/>
            <a:ext cx="537845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แดชบอร์ดนักศึกษาครู</a:t>
            </a:r>
            <a:endParaRPr lang="en-US" sz="1875" dirty="0"/>
          </a:p>
        </p:txBody>
      </p:sp>
      <p:sp>
        <p:nvSpPr>
          <p:cNvPr id="12" name="Shape 10"/>
          <p:cNvSpPr/>
          <p:nvPr/>
        </p:nvSpPr>
        <p:spPr>
          <a:xfrm>
            <a:off x="1092200" y="367665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34D399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1225550" y="376237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คะแนนสมรรถนะ TPACK · เรดาร์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92200" y="424497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34D399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1225550" y="433070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ความก้าวหน้าและแนวโน้ม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092200" y="481330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34D399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7" name="Text 15"/>
          <p:cNvSpPr/>
          <p:nvPr/>
        </p:nvSpPr>
        <p:spPr>
          <a:xfrm>
            <a:off x="1225550" y="489902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ข้อมูลป้อนกลับและจุดพัฒนา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1092200" y="538162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34D399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9" name="Text 17"/>
          <p:cNvSpPr/>
          <p:nvPr/>
        </p:nvSpPr>
        <p:spPr>
          <a:xfrm>
            <a:off x="1225550" y="546735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แผนการเรียนรู้รายบุคคล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92200" y="6016625"/>
            <a:ext cx="537845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425" i="1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กำกับตนเอง · แรงจูงใจสูงขึ้น</a:t>
            </a:r>
            <a:endParaRPr lang="en-US" sz="1425" dirty="0"/>
          </a:p>
        </p:txBody>
      </p:sp>
      <p:sp>
        <p:nvSpPr>
          <p:cNvPr id="21" name="Shape 19"/>
          <p:cNvSpPr/>
          <p:nvPr/>
        </p:nvSpPr>
        <p:spPr>
          <a:xfrm>
            <a:off x="6464300" y="3009900"/>
            <a:ext cx="5359400" cy="3581400"/>
          </a:xfrm>
          <a:prstGeom prst="roundRect">
            <a:avLst>
              <a:gd name="adj" fmla="val 3199"/>
            </a:avLst>
          </a:prstGeom>
          <a:gradFill rotWithShape="1">
            <a:gsLst>
              <a:gs pos="0">
                <a:srgbClr val="FB7185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FB7185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2" name="Text 20"/>
          <p:cNvSpPr/>
          <p:nvPr/>
        </p:nvSpPr>
        <p:spPr>
          <a:xfrm>
            <a:off x="6699250" y="3263900"/>
            <a:ext cx="537845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แดชบอร์ดอาจารย์นิเทศ</a:t>
            </a:r>
            <a:endParaRPr lang="en-US" sz="1875" dirty="0"/>
          </a:p>
        </p:txBody>
      </p:sp>
      <p:sp>
        <p:nvSpPr>
          <p:cNvPr id="23" name="Shape 21"/>
          <p:cNvSpPr/>
          <p:nvPr/>
        </p:nvSpPr>
        <p:spPr>
          <a:xfrm>
            <a:off x="6699250" y="367665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7185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6832600" y="376237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ภาพรวมความก้าวหน้าทั้งชั้น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699250" y="424497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7185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6" name="Text 24"/>
          <p:cNvSpPr/>
          <p:nvPr/>
        </p:nvSpPr>
        <p:spPr>
          <a:xfrm>
            <a:off x="6832600" y="433070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แจ้งเตือนผู้เรียนที่ต้องช่วยเหลือ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699250" y="481330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7185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8" name="Text 26"/>
          <p:cNvSpPr/>
          <p:nvPr/>
        </p:nvSpPr>
        <p:spPr>
          <a:xfrm>
            <a:off x="6832600" y="489902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พัฒนาการรายบุคคล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6699250" y="538162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7185">
              <a:alpha val="1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0" name="Text 28"/>
          <p:cNvSpPr/>
          <p:nvPr/>
        </p:nvSpPr>
        <p:spPr>
          <a:xfrm>
            <a:off x="6832600" y="546735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อนุมัติ / ปรับ feedback (HITL)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699250" y="6016625"/>
            <a:ext cx="537845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425" i="1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ติดตามตรงจุด · ภาระงานลดลง</a:t>
            </a:r>
            <a:endParaRPr lang="en-US" sz="1425" dirty="0"/>
          </a:p>
        </p:txBody>
      </p:sp>
      <p:sp>
        <p:nvSpPr>
          <p:cNvPr id="32" name="Shape 30"/>
          <p:cNvSpPr/>
          <p:nvPr/>
        </p:nvSpPr>
        <p:spPr>
          <a:xfrm>
            <a:off x="12071350" y="3009900"/>
            <a:ext cx="5359400" cy="3581400"/>
          </a:xfrm>
          <a:prstGeom prst="roundRect">
            <a:avLst>
              <a:gd name="adj" fmla="val 3199"/>
            </a:avLst>
          </a:prstGeom>
          <a:gradFill rotWithShape="1">
            <a:gsLst>
              <a:gs pos="0">
                <a:srgbClr val="FBBF24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FBBF24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3" name="Text 31"/>
          <p:cNvSpPr/>
          <p:nvPr/>
        </p:nvSpPr>
        <p:spPr>
          <a:xfrm>
            <a:off x="12306300" y="3263900"/>
            <a:ext cx="537845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CD3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แดชบอร์ดผู้ดูแลระบบ</a:t>
            </a:r>
            <a:endParaRPr lang="en-US" sz="1875" dirty="0"/>
          </a:p>
        </p:txBody>
      </p:sp>
      <p:sp>
        <p:nvSpPr>
          <p:cNvPr id="34" name="Shape 32"/>
          <p:cNvSpPr/>
          <p:nvPr/>
        </p:nvSpPr>
        <p:spPr>
          <a:xfrm>
            <a:off x="12306300" y="367665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BF24">
              <a:alpha val="9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5" name="Text 33"/>
          <p:cNvSpPr/>
          <p:nvPr/>
        </p:nvSpPr>
        <p:spPr>
          <a:xfrm>
            <a:off x="12439650" y="376237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การบรรลุผลการเรียนรู้ (PLO/CLO)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12306300" y="424497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BF24">
              <a:alpha val="9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7" name="Text 35"/>
          <p:cNvSpPr/>
          <p:nvPr/>
        </p:nvSpPr>
        <p:spPr>
          <a:xfrm>
            <a:off x="12439650" y="433070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สุขภาพระบบ (latency / error)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12306300" y="4813300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BF24">
              <a:alpha val="9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9" name="Text 37"/>
          <p:cNvSpPr/>
          <p:nvPr/>
        </p:nvSpPr>
        <p:spPr>
          <a:xfrm>
            <a:off x="12439650" y="4899025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ต้นทุนและการใช้งาน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12306300" y="5381625"/>
            <a:ext cx="4889500" cy="482600"/>
          </a:xfrm>
          <a:prstGeom prst="roundRect">
            <a:avLst>
              <a:gd name="adj" fmla="val 15789"/>
            </a:avLst>
          </a:prstGeom>
          <a:solidFill>
            <a:srgbClr val="FBBF24">
              <a:alpha val="9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41" name="Text 39"/>
          <p:cNvSpPr/>
          <p:nvPr/>
        </p:nvSpPr>
        <p:spPr>
          <a:xfrm>
            <a:off x="12439650" y="5467350"/>
            <a:ext cx="4769485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คุณภาพเอเจนต์ (LLM-as-Judge)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12306300" y="6016625"/>
            <a:ext cx="537845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425" i="1" dirty="0">
                <a:solidFill>
                  <a:srgbClr val="9FC6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ระบบมีคุณภาพ ปลอดภัย คุ้มค่า</a:t>
            </a:r>
            <a:endParaRPr lang="en-US" sz="1425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83DBC30-F64C-E8FC-5CF8-C0DE6878D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0757" y="205213"/>
            <a:ext cx="4883487" cy="117273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2000"/>
                </a:srgbClr>
              </a:gs>
              <a:gs pos="58000">
                <a:srgbClr val="2DD4BF">
                  <a:alpha val="0"/>
                </a:srgbClr>
              </a:gs>
            </a:gsLst>
            <a:path path="circle">
              <a:fillToRect l="6000" t="4000" r="94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6587401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เทคโนโลยีที่ใช้ในการพัฒนา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8660210" y="863600"/>
            <a:ext cx="197097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Stack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14400" y="3505200"/>
            <a:ext cx="16459200" cy="692150"/>
          </a:xfrm>
          <a:prstGeom prst="roundRect">
            <a:avLst>
              <a:gd name="adj" fmla="val 19266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2DD4B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206499" y="3721100"/>
            <a:ext cx="2595555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00" kern="0" spc="189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FRONTEND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3721100" y="3721100"/>
            <a:ext cx="12407900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D4E7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Next.js 14 · React 18 · Tailwind · shadcn/ui · Recharts · NextAuth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914400" y="4368800"/>
            <a:ext cx="16459200" cy="692150"/>
          </a:xfrm>
          <a:prstGeom prst="roundRect">
            <a:avLst>
              <a:gd name="adj" fmla="val 19266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60A5F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2" name="Text 10"/>
          <p:cNvSpPr/>
          <p:nvPr/>
        </p:nvSpPr>
        <p:spPr>
          <a:xfrm>
            <a:off x="1206499" y="4584700"/>
            <a:ext cx="2595555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00" kern="0" spc="189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BACKEND / API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721100" y="4584700"/>
            <a:ext cx="12280900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D4E7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Node.js · tRPC · Prisma · PostgreSQL + pgvector · Redis · Zod · Bull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914400" y="5232399"/>
            <a:ext cx="16989090" cy="1222307"/>
          </a:xfrm>
          <a:prstGeom prst="roundRect">
            <a:avLst>
              <a:gd name="adj" fmla="val 19266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 sz="2800"/>
          </a:p>
        </p:txBody>
      </p:sp>
      <p:sp>
        <p:nvSpPr>
          <p:cNvPr id="15" name="Text 13"/>
          <p:cNvSpPr/>
          <p:nvPr/>
        </p:nvSpPr>
        <p:spPr>
          <a:xfrm>
            <a:off x="1206500" y="5448300"/>
            <a:ext cx="2514600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189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MULTI-AGENT</a:t>
            </a:r>
            <a:endParaRPr lang="en-US" sz="1575" dirty="0"/>
          </a:p>
        </p:txBody>
      </p:sp>
      <p:sp>
        <p:nvSpPr>
          <p:cNvPr id="16" name="Text 14"/>
          <p:cNvSpPr/>
          <p:nvPr/>
        </p:nvSpPr>
        <p:spPr>
          <a:xfrm>
            <a:off x="3721100" y="5448300"/>
            <a:ext cx="12407900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D4E7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LangGraph.js · @langchain/core · GPT-4o · GPT-4o-mini · Embeddings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14400" y="6095999"/>
            <a:ext cx="16989090" cy="1222307"/>
          </a:xfrm>
          <a:prstGeom prst="roundRect">
            <a:avLst>
              <a:gd name="adj" fmla="val 19266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FBBF2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th-TH" sz="2800"/>
          </a:p>
        </p:txBody>
      </p:sp>
      <p:sp>
        <p:nvSpPr>
          <p:cNvPr id="18" name="Text 16"/>
          <p:cNvSpPr/>
          <p:nvPr/>
        </p:nvSpPr>
        <p:spPr>
          <a:xfrm>
            <a:off x="1206500" y="6311900"/>
            <a:ext cx="2514600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189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OBSERVABILITY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3721099" y="6311900"/>
            <a:ext cx="12750801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D4E7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LangFuse · CallbackHandler · LLM-as-Judge · Datasets · Cost Analytics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914400" y="6959600"/>
            <a:ext cx="16459200" cy="692150"/>
          </a:xfrm>
          <a:prstGeom prst="roundRect">
            <a:avLst>
              <a:gd name="adj" fmla="val 19266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94A3B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1" name="Text 19"/>
          <p:cNvSpPr/>
          <p:nvPr/>
        </p:nvSpPr>
        <p:spPr>
          <a:xfrm>
            <a:off x="1206499" y="7175500"/>
            <a:ext cx="2595555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00" kern="0" spc="189" dirty="0">
                <a:solidFill>
                  <a:srgbClr val="CBD5E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DEVOPS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3721100" y="7175500"/>
            <a:ext cx="12509500" cy="527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D4E7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Vercel · AWS ECS (Fargate) · GitHub Actions · Docker · Playwright · Sentry</a:t>
            </a:r>
            <a:endParaRPr lang="en-US" sz="2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54528EB-191F-2E44-DE44-B9504400E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2297" y="205213"/>
            <a:ext cx="4671947" cy="112193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2000"/>
                </a:srgbClr>
              </a:gs>
              <a:gs pos="58000">
                <a:srgbClr val="2DD4BF">
                  <a:alpha val="0"/>
                </a:srgbClr>
              </a:gs>
            </a:gsLst>
            <a:path path="circle">
              <a:fillToRect l="94000" t="4000" r="6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 sz="3200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3973592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นิยามศัพท์เฉพาะ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6284020" y="863600"/>
            <a:ext cx="167727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Definitions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14400" y="1536700"/>
            <a:ext cx="25400" cy="2586534"/>
          </a:xfrm>
          <a:prstGeom prst="rect">
            <a:avLst/>
          </a:prstGeom>
          <a:solidFill>
            <a:srgbClr val="5EEAD4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149350" y="1593850"/>
            <a:ext cx="863695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ระบบพี่เลี้ยง AI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149350" y="1917700"/>
            <a:ext cx="8087329" cy="2006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ซอฟต์แวร์ที่ใช้ AI วิเคราะห์การสอน </a:t>
            </a: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ประเมินสมรรถนะ</a:t>
            </a: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และให้</a:t>
            </a: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feedback ต่อเนื่อง ร่วมกับอาจารย์นิเทศที่เป็นมนุษย์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9286875" y="1536700"/>
            <a:ext cx="25400" cy="2586534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2" name="Text 10"/>
          <p:cNvSpPr/>
          <p:nvPr/>
        </p:nvSpPr>
        <p:spPr>
          <a:xfrm>
            <a:off x="9521825" y="1593850"/>
            <a:ext cx="863695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FD0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สถาปัตยกรรมหลายเอเจนต์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521825" y="1917700"/>
            <a:ext cx="8636953" cy="2006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เอเจนต์เฉพาะทางหลายตัวทำงานร่วมกัน</a:t>
            </a:r>
            <a:endParaRPr lang="en-US" sz="2400" dirty="0">
              <a:solidFill>
                <a:srgbClr val="C1D8D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เพื่อแก้ปัญหาที่ซับซ้อนเกินกว่าเอเจนต์เดี่ยว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14400" y="4294684"/>
            <a:ext cx="25400" cy="2586534"/>
          </a:xfrm>
          <a:prstGeom prst="rect">
            <a:avLst/>
          </a:prstGeom>
          <a:solidFill>
            <a:srgbClr val="FB7185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1149350" y="4351834"/>
            <a:ext cx="863695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DA4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มนุษย์อยู่ในวงรอบ (HITL)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49350" y="4675683"/>
            <a:ext cx="8636953" cy="2072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มนุษย์เข้ามาตรวจสอบ </a:t>
            </a: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ยืนยัน</a:t>
            </a: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หรือปรับแก้ผลลัพธ์ในจุดสำคัญก่อนส่งมอบ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9286875" y="4294684"/>
            <a:ext cx="25400" cy="2586534"/>
          </a:xfrm>
          <a:prstGeom prst="rect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8" name="Text 16"/>
          <p:cNvSpPr/>
          <p:nvPr/>
        </p:nvSpPr>
        <p:spPr>
          <a:xfrm>
            <a:off x="9521825" y="4351834"/>
            <a:ext cx="863695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521825" y="4656634"/>
            <a:ext cx="8087329" cy="22245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ให้แบบจำลองภาษาดึงข้อมูล</a:t>
            </a:r>
            <a:endParaRPr lang="en-US" sz="2400" dirty="0">
              <a:solidFill>
                <a:srgbClr val="C1D8D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จากฐานความรู้ภายนอกมาประกอบคำตอบ</a:t>
            </a: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เพิ่มความถูกต้องและลดข้อมูลเท็จ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14400" y="7052667"/>
            <a:ext cx="25400" cy="2586633"/>
          </a:xfrm>
          <a:prstGeom prst="rect">
            <a:avLst/>
          </a:prstGeom>
          <a:solidFill>
            <a:srgbClr val="FCD34D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1" name="Text 19"/>
          <p:cNvSpPr/>
          <p:nvPr/>
        </p:nvSpPr>
        <p:spPr>
          <a:xfrm>
            <a:off x="1149350" y="7109817"/>
            <a:ext cx="863695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CD3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LLM-as-a-judge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149350" y="7414616"/>
            <a:ext cx="8636953" cy="24722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ใช้แบบจำลองภาษาประเมินคุณภาพผลลัพธ์ตามเกณฑ์</a:t>
            </a:r>
            <a:r>
              <a:rPr lang="en-US" sz="24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เพื่อทดแทนหรือเสริมการประเมินของมนุษย์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9286875" y="7052667"/>
            <a:ext cx="25400" cy="2586633"/>
          </a:xfrm>
          <a:prstGeom prst="rect">
            <a:avLst/>
          </a:prstGeom>
          <a:solidFill>
            <a:srgbClr val="38BDF8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4" name="Text 22"/>
          <p:cNvSpPr/>
          <p:nvPr/>
        </p:nvSpPr>
        <p:spPr>
          <a:xfrm>
            <a:off x="9521825" y="7109817"/>
            <a:ext cx="863695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CC4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พื้นที่พัฒนาใกล้เคียง (ZPD)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521825" y="7433666"/>
            <a:ext cx="8636953" cy="24109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ช่วงระหว่างสิ่งที่ทำได้ด้วยตนเองกับสิ่งที่ทำได้</a:t>
            </a:r>
            <a:endParaRPr lang="en-US" sz="2400" dirty="0">
              <a:solidFill>
                <a:srgbClr val="C1D8DE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2400" dirty="0" err="1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เมื่อมีผู้ช่วยหรือเครื่องมือที่เหมาะสม</a:t>
            </a:r>
            <a:endParaRPr lang="en-US" sz="2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3E5414A-4A86-CF45-CD4F-396D3AD95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0653" y="205214"/>
            <a:ext cx="3973592" cy="9542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4D399">
                  <a:alpha val="13000"/>
                </a:srgbClr>
              </a:gs>
              <a:gs pos="58000">
                <a:srgbClr val="34D399">
                  <a:alpha val="0"/>
                </a:srgbClr>
              </a:gs>
            </a:gsLst>
            <a:path path="circle">
              <a:fillToRect l="8000" t="4000" r="92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56263" y="1908175"/>
            <a:ext cx="6002407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ประโยชน์ที่คาดว่าจะได้รับ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914400" y="3298825"/>
            <a:ext cx="16459200" cy="793750"/>
          </a:xfrm>
          <a:prstGeom prst="roundRect">
            <a:avLst>
              <a:gd name="adj" fmla="val 16800"/>
            </a:avLst>
          </a:prstGeom>
          <a:gradFill rotWithShape="1">
            <a:gsLst>
              <a:gs pos="0">
                <a:srgbClr val="2DD4BF">
                  <a:alpha val="10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2DD4BF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8" name="Text 6"/>
          <p:cNvSpPr/>
          <p:nvPr/>
        </p:nvSpPr>
        <p:spPr>
          <a:xfrm>
            <a:off x="1225550" y="3514725"/>
            <a:ext cx="57150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968499" y="3190875"/>
            <a:ext cx="14249401" cy="974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ระบบพี่เลี้ยง AI หลายเอเจนต์ที่ใช้งานได้จริง </a:t>
            </a:r>
            <a:r>
              <a:rPr lang="en-US" sz="24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พร้อมกรอบประเมินคุณภาพด้วย observability — ต้นแบบสำหรับการศึกษาครู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914400" y="4244975"/>
            <a:ext cx="16459200" cy="793750"/>
          </a:xfrm>
          <a:prstGeom prst="roundRect">
            <a:avLst>
              <a:gd name="adj" fmla="val 16800"/>
            </a:avLst>
          </a:prstGeom>
          <a:gradFill rotWithShape="1">
            <a:gsLst>
              <a:gs pos="0">
                <a:srgbClr val="60A5FA">
                  <a:alpha val="10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60A5FA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1" name="Text 9"/>
          <p:cNvSpPr/>
          <p:nvPr/>
        </p:nvSpPr>
        <p:spPr>
          <a:xfrm>
            <a:off x="1225550" y="4460875"/>
            <a:ext cx="57150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968500" y="4293790"/>
            <a:ext cx="13741400" cy="7449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เกณฑ์ประเมินสมรรถนะตามกรอบ TPACK </a:t>
            </a:r>
            <a:r>
              <a:rPr lang="en-US" sz="24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ที่แปลงให้ AI ประเมินได้ เติมช่องว่างของการนำกรอบไปใช้จริง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914400" y="5191125"/>
            <a:ext cx="16459200" cy="793750"/>
          </a:xfrm>
          <a:prstGeom prst="roundRect">
            <a:avLst>
              <a:gd name="adj" fmla="val 16800"/>
            </a:avLst>
          </a:prstGeom>
          <a:gradFill rotWithShape="1">
            <a:gsLst>
              <a:gs pos="0">
                <a:srgbClr val="34D399">
                  <a:alpha val="11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34D399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1225550" y="5407025"/>
            <a:ext cx="57150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1968499" y="5166917"/>
            <a:ext cx="13912851" cy="9544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นักศึกษาครูได้ feedback </a:t>
            </a:r>
            <a:r>
              <a:rPr lang="en-US" sz="2000" b="1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เฉพาะบุคคลต่อเนื่อง</a:t>
            </a:r>
            <a:r>
              <a:rPr lang="en-US" sz="20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th-TH" sz="20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การเข้าถึงการได้รับคำปรึกษา</a:t>
            </a:r>
            <a:r>
              <a:rPr lang="en-US" sz="20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ส่งผลต่</a:t>
            </a:r>
            <a:r>
              <a:rPr lang="th-TH" sz="20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อสมรรถนะการสอนนักศึกษา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914400" y="6137275"/>
            <a:ext cx="16459200" cy="793750"/>
          </a:xfrm>
          <a:prstGeom prst="roundRect">
            <a:avLst>
              <a:gd name="adj" fmla="val 16800"/>
            </a:avLst>
          </a:prstGeom>
          <a:gradFill rotWithShape="1">
            <a:gsLst>
              <a:gs pos="0">
                <a:srgbClr val="FB7185">
                  <a:alpha val="10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FB7185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7" name="Text 15"/>
          <p:cNvSpPr/>
          <p:nvPr/>
        </p:nvSpPr>
        <p:spPr>
          <a:xfrm>
            <a:off x="1225550" y="6353175"/>
            <a:ext cx="57150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B71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1968499" y="6145608"/>
            <a:ext cx="12700001" cy="7854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ลดภาระงานอาจารย์นิเทศ </a:t>
            </a:r>
            <a:r>
              <a:rPr lang="en-US" sz="20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และขยายการเข้าถึงพี่เลี้ยงคุณภาพ โดยคงบทบาทมนุษย์ไว้เป็นศูนย์กลาง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914400" y="7083425"/>
            <a:ext cx="16459200" cy="793750"/>
          </a:xfrm>
          <a:prstGeom prst="roundRect">
            <a:avLst>
              <a:gd name="adj" fmla="val 16800"/>
            </a:avLst>
          </a:prstGeom>
          <a:gradFill rotWithShape="1">
            <a:gsLst>
              <a:gs pos="0">
                <a:srgbClr val="FBBF24">
                  <a:alpha val="10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FBBF24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1225550" y="7299325"/>
            <a:ext cx="57150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2550" dirty="0"/>
          </a:p>
        </p:txBody>
      </p:sp>
      <p:sp>
        <p:nvSpPr>
          <p:cNvPr id="21" name="Text 19"/>
          <p:cNvSpPr/>
          <p:nvPr/>
        </p:nvSpPr>
        <p:spPr>
          <a:xfrm>
            <a:off x="1968500" y="7083425"/>
            <a:ext cx="13385800" cy="793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รูปแบบและข้อเสนอเชิงนโยบาย </a:t>
            </a:r>
            <a:r>
              <a:rPr lang="en-US" sz="20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สำหรับการนำ AI มาใช้ในการศึกษาครูในบริบทไทย ขยายผลสู่สถาบันอื่นได้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F43096-C651-0E0B-A0FA-ACF0A183B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8232" y="205214"/>
            <a:ext cx="5293347" cy="12711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4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8000" r="92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3772882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kern="0" spc="-37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ภาพรวมงานวิจัย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6101557" y="863600"/>
            <a:ext cx="243209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at a Glance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1422400"/>
            <a:ext cx="15716250" cy="397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950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จาก</a:t>
            </a:r>
            <a:r>
              <a:rPr lang="en-US" sz="1950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คอขวดของการให้ข้อมูลป้อนกลับ </a:t>
            </a:r>
            <a:r>
              <a:rPr lang="en-US" sz="1950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สู่ระบบพี่เลี้ยง AI หลายเอเจนต์ที่มีมนุษย์อยู่ในวงรอบ และวัดผลด้วยกรอบ TPACK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914400" y="2067520"/>
            <a:ext cx="3657600" cy="6587530"/>
          </a:xfrm>
          <a:prstGeom prst="roundRect">
            <a:avLst>
              <a:gd name="adj" fmla="val 5208"/>
            </a:avLst>
          </a:prstGeom>
          <a:gradFill rotWithShape="1">
            <a:gsLst>
              <a:gs pos="0">
                <a:srgbClr val="FB7185">
                  <a:alpha val="14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FB718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1206500" y="2397720"/>
            <a:ext cx="33807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40" dirty="0">
                <a:solidFill>
                  <a:srgbClr val="FB71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PROBLEM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06500" y="2734270"/>
            <a:ext cx="33807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ปัญหา</a:t>
            </a:r>
            <a:endParaRPr lang="en-US" sz="2175" dirty="0"/>
          </a:p>
        </p:txBody>
      </p:sp>
      <p:sp>
        <p:nvSpPr>
          <p:cNvPr id="12" name="Text 10"/>
          <p:cNvSpPr/>
          <p:nvPr/>
        </p:nvSpPr>
        <p:spPr>
          <a:xfrm>
            <a:off x="1206500" y="3210520"/>
            <a:ext cx="3165602" cy="4231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</a:t>
            </a:r>
            <a:r>
              <a:rPr lang="en-US" sz="32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มาไม่ทันและไม่ทั่วถึง</a:t>
            </a:r>
            <a:r>
              <a:rPr lang="en-US" sz="32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45000"/>
              </a:lnSpc>
              <a:buNone/>
            </a:pPr>
            <a:r>
              <a:rPr lang="en-US" sz="32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อาจารย์นิเทศ</a:t>
            </a:r>
            <a:r>
              <a:rPr lang="en-US" sz="32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 คนดูแลนักศึกษาจำนวนมาก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533900" y="2067520"/>
            <a:ext cx="685800" cy="66256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4" name="Shape 12"/>
          <p:cNvSpPr/>
          <p:nvPr/>
        </p:nvSpPr>
        <p:spPr>
          <a:xfrm>
            <a:off x="5181600" y="2067520"/>
            <a:ext cx="3657600" cy="6587530"/>
          </a:xfrm>
          <a:prstGeom prst="roundRect">
            <a:avLst>
              <a:gd name="adj" fmla="val 5208"/>
            </a:avLst>
          </a:prstGeom>
          <a:gradFill rotWithShape="1">
            <a:gsLst>
              <a:gs pos="0">
                <a:srgbClr val="60A5FA">
                  <a:alpha val="14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60A5F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5473700" y="2397720"/>
            <a:ext cx="33807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40" dirty="0">
                <a:solidFill>
                  <a:srgbClr val="60A5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APPROACH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73700" y="2734270"/>
            <a:ext cx="33807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แนวทาง</a:t>
            </a:r>
            <a:endParaRPr lang="en-US" sz="2175" dirty="0"/>
          </a:p>
        </p:txBody>
      </p:sp>
      <p:sp>
        <p:nvSpPr>
          <p:cNvPr id="17" name="Text 15"/>
          <p:cNvSpPr/>
          <p:nvPr/>
        </p:nvSpPr>
        <p:spPr>
          <a:xfrm>
            <a:off x="5473700" y="3210520"/>
            <a:ext cx="3165602" cy="3977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สถาปัตยกรรมหลายเอเจนต์แบบ supervisor  RAG &amp;  human-in-the-loop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8801100" y="2067520"/>
            <a:ext cx="685800" cy="66256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9" name="Shape 17"/>
          <p:cNvSpPr/>
          <p:nvPr/>
        </p:nvSpPr>
        <p:spPr>
          <a:xfrm>
            <a:off x="9448800" y="2067520"/>
            <a:ext cx="3657600" cy="6587530"/>
          </a:xfrm>
          <a:prstGeom prst="roundRect">
            <a:avLst>
              <a:gd name="adj" fmla="val 5208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2DD4B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9740900" y="2397720"/>
            <a:ext cx="33807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40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SYSTEM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740900" y="2734270"/>
            <a:ext cx="33807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</a:t>
            </a:r>
            <a:endParaRPr lang="en-US" sz="2175" dirty="0"/>
          </a:p>
        </p:txBody>
      </p:sp>
      <p:sp>
        <p:nvSpPr>
          <p:cNvPr id="22" name="Text 20"/>
          <p:cNvSpPr/>
          <p:nvPr/>
        </p:nvSpPr>
        <p:spPr>
          <a:xfrm>
            <a:off x="9740900" y="3210520"/>
            <a:ext cx="3165602" cy="4231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</a:t>
            </a:r>
            <a:r>
              <a:rPr lang="en-US" sz="28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เอเจนต์</a:t>
            </a:r>
            <a:r>
              <a:rPr lang="en-US" sz="28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วิเคราะห์ประเมิน</a:t>
            </a:r>
            <a:r>
              <a:rPr lang="en-US" sz="28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TPACK</a:t>
            </a:r>
          </a:p>
          <a:p>
            <a:pPr marL="0" indent="0" algn="l">
              <a:lnSpc>
                <a:spcPct val="145000"/>
              </a:lnSpc>
              <a:buNone/>
            </a:pPr>
            <a:r>
              <a:rPr lang="en-US" sz="28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สร้าง</a:t>
            </a:r>
            <a:r>
              <a:rPr lang="en-US" sz="28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feedback </a:t>
            </a:r>
            <a:r>
              <a:rPr lang="en-US" sz="2800" dirty="0" err="1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กำกับเส้นทาง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13068300" y="2067520"/>
            <a:ext cx="685800" cy="66256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5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4" name="Shape 22"/>
          <p:cNvSpPr/>
          <p:nvPr/>
        </p:nvSpPr>
        <p:spPr>
          <a:xfrm>
            <a:off x="13716000" y="2134830"/>
            <a:ext cx="3657600" cy="6587530"/>
          </a:xfrm>
          <a:prstGeom prst="roundRect">
            <a:avLst>
              <a:gd name="adj" fmla="val 5208"/>
            </a:avLst>
          </a:prstGeom>
          <a:gradFill rotWithShape="1">
            <a:gsLst>
              <a:gs pos="0">
                <a:srgbClr val="34D399">
                  <a:alpha val="18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34D39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5" name="Text 23"/>
          <p:cNvSpPr/>
          <p:nvPr/>
        </p:nvSpPr>
        <p:spPr>
          <a:xfrm>
            <a:off x="14008101" y="2397720"/>
            <a:ext cx="33807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40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OUTCOME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008101" y="2734270"/>
            <a:ext cx="33807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ผลลัพธ์</a:t>
            </a:r>
            <a:endParaRPr lang="en-US" sz="2175" dirty="0"/>
          </a:p>
        </p:txBody>
      </p:sp>
      <p:sp>
        <p:nvSpPr>
          <p:cNvPr id="27" name="Text 25"/>
          <p:cNvSpPr/>
          <p:nvPr/>
        </p:nvSpPr>
        <p:spPr>
          <a:xfrm>
            <a:off x="14008101" y="3210520"/>
            <a:ext cx="3165602" cy="41618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9DD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สมรรถนะการสอนและการสะท้อนคิดสูงขึ้น · ลดภาระอาจารย์นิเทศ</a:t>
            </a:r>
            <a:endParaRPr lang="en-US" sz="3200" dirty="0"/>
          </a:p>
        </p:txBody>
      </p:sp>
      <p:sp>
        <p:nvSpPr>
          <p:cNvPr id="28" name="Shape 26"/>
          <p:cNvSpPr/>
          <p:nvPr/>
        </p:nvSpPr>
        <p:spPr>
          <a:xfrm>
            <a:off x="914400" y="8902700"/>
            <a:ext cx="16459200" cy="717550"/>
          </a:xfrm>
          <a:prstGeom prst="roundRect">
            <a:avLst>
              <a:gd name="adj" fmla="val 21239"/>
            </a:avLst>
          </a:prstGeom>
          <a:solidFill>
            <a:srgbClr val="0D2631">
              <a:alpha val="50000"/>
            </a:srgbClr>
          </a:solidFill>
          <a:ln w="6350">
            <a:solidFill>
              <a:srgbClr val="5EEAD4">
                <a:alpha val="40000"/>
              </a:srgbClr>
            </a:solidFill>
            <a:prstDash val="dash"/>
          </a:ln>
        </p:spPr>
        <p:txBody>
          <a:bodyPr/>
          <a:lstStyle/>
          <a:p>
            <a:endParaRPr lang="th-TH"/>
          </a:p>
        </p:txBody>
      </p:sp>
      <p:sp>
        <p:nvSpPr>
          <p:cNvPr id="29" name="Text 27"/>
          <p:cNvSpPr/>
          <p:nvPr/>
        </p:nvSpPr>
        <p:spPr>
          <a:xfrm>
            <a:off x="1206500" y="9156700"/>
            <a:ext cx="20840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75" kern="0" spc="230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CONTINUOUS LOOP</a:t>
            </a:r>
            <a:endParaRPr lang="en-US" sz="1275" dirty="0"/>
          </a:p>
        </p:txBody>
      </p:sp>
      <p:sp>
        <p:nvSpPr>
          <p:cNvPr id="30" name="Text 28"/>
          <p:cNvSpPr/>
          <p:nvPr/>
        </p:nvSpPr>
        <p:spPr>
          <a:xfrm>
            <a:off x="3253482" y="9080500"/>
            <a:ext cx="7678854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วงรอบป้อนกลับต่อเนื่อง พร้อมการถอนนั่งร้าน (fading) เมื่อนักศึกษาครูเชี่ยวชาญขึ้น</a:t>
            </a:r>
            <a:endParaRPr lang="en-US" sz="1725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157E944-7B88-FC3B-FA78-93A7D7098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5199" y="205213"/>
            <a:ext cx="5919045" cy="142141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6000"/>
                </a:srgbClr>
              </a:gs>
              <a:gs pos="60000">
                <a:srgbClr val="2DD4BF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79706" y="31055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5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9211946" y="-1892300"/>
            <a:ext cx="5334000" cy="5334000"/>
          </a:xfrm>
          <a:prstGeom prst="ellipse">
            <a:avLst/>
          </a:prstGeom>
          <a:gradFill rotWithShape="1">
            <a:gsLst>
              <a:gs pos="0">
                <a:srgbClr val="2DD4BF">
                  <a:alpha val="16000"/>
                </a:srgbClr>
              </a:gs>
              <a:gs pos="70000">
                <a:srgbClr val="2DD4B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 dirty="0"/>
          </a:p>
        </p:txBody>
      </p:sp>
      <p:sp>
        <p:nvSpPr>
          <p:cNvPr id="5" name="Shape 3"/>
          <p:cNvSpPr/>
          <p:nvPr/>
        </p:nvSpPr>
        <p:spPr>
          <a:xfrm>
            <a:off x="14859000" y="7620000"/>
            <a:ext cx="4572000" cy="4572000"/>
          </a:xfrm>
          <a:prstGeom prst="ellipse">
            <a:avLst/>
          </a:prstGeom>
          <a:gradFill rotWithShape="1">
            <a:gsLst>
              <a:gs pos="0">
                <a:srgbClr val="FB923C">
                  <a:alpha val="14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6" name="Text 4"/>
          <p:cNvSpPr/>
          <p:nvPr/>
        </p:nvSpPr>
        <p:spPr>
          <a:xfrm>
            <a:off x="857250" y="9080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 / 20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26045" y="7272287"/>
            <a:ext cx="3253909" cy="854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th-TH" sz="4800" b="1" dirty="0"/>
              <a:t>ขอบคุณครับผม</a:t>
            </a:r>
            <a:endParaRPr lang="en-US" sz="4800" b="1" dirty="0"/>
          </a:p>
        </p:txBody>
      </p:sp>
      <p:sp>
        <p:nvSpPr>
          <p:cNvPr id="9" name="Shape 7"/>
          <p:cNvSpPr/>
          <p:nvPr/>
        </p:nvSpPr>
        <p:spPr>
          <a:xfrm>
            <a:off x="857250" y="3473450"/>
            <a:ext cx="2933700" cy="2476500"/>
          </a:xfrm>
          <a:prstGeom prst="roundRect">
            <a:avLst>
              <a:gd name="adj" fmla="val 6923"/>
            </a:avLst>
          </a:prstGeom>
          <a:gradFill rotWithShape="1">
            <a:gsLst>
              <a:gs pos="0">
                <a:srgbClr val="2DD4BF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2DD4BF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906145" y="4286845"/>
            <a:ext cx="2835910" cy="222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58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906145" y="4547196"/>
            <a:ext cx="2835910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ฐานทฤษฎี</a:t>
            </a:r>
            <a:endParaRPr lang="en-US" sz="1725" dirty="0"/>
          </a:p>
        </p:txBody>
      </p:sp>
      <p:sp>
        <p:nvSpPr>
          <p:cNvPr id="12" name="Text 10"/>
          <p:cNvSpPr/>
          <p:nvPr/>
        </p:nvSpPr>
        <p:spPr>
          <a:xfrm>
            <a:off x="906145" y="4896445"/>
            <a:ext cx="2835910" cy="2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TPACK · ZPD · Reflective · SRL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3905250" y="4505325"/>
            <a:ext cx="323850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4267200" y="3473450"/>
            <a:ext cx="2933700" cy="2476500"/>
          </a:xfrm>
          <a:prstGeom prst="roundRect">
            <a:avLst>
              <a:gd name="adj" fmla="val 6923"/>
            </a:avLst>
          </a:prstGeom>
          <a:gradFill rotWithShape="1">
            <a:gsLst>
              <a:gs pos="0">
                <a:srgbClr val="60A5FA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60A5FA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4316095" y="4286845"/>
            <a:ext cx="2835910" cy="222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58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125" dirty="0"/>
          </a:p>
        </p:txBody>
      </p:sp>
      <p:sp>
        <p:nvSpPr>
          <p:cNvPr id="16" name="Text 14"/>
          <p:cNvSpPr/>
          <p:nvPr/>
        </p:nvSpPr>
        <p:spPr>
          <a:xfrm>
            <a:off x="4316095" y="4547196"/>
            <a:ext cx="2835910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</a:t>
            </a:r>
            <a:endParaRPr lang="en-US" sz="1725" dirty="0"/>
          </a:p>
        </p:txBody>
      </p:sp>
      <p:sp>
        <p:nvSpPr>
          <p:cNvPr id="17" name="Text 15"/>
          <p:cNvSpPr/>
          <p:nvPr/>
        </p:nvSpPr>
        <p:spPr>
          <a:xfrm>
            <a:off x="4316095" y="4896445"/>
            <a:ext cx="2835910" cy="2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· Supervisor · RAG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7315200" y="4505325"/>
            <a:ext cx="323850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950" dirty="0"/>
          </a:p>
        </p:txBody>
      </p:sp>
      <p:sp>
        <p:nvSpPr>
          <p:cNvPr id="19" name="Shape 17"/>
          <p:cNvSpPr/>
          <p:nvPr/>
        </p:nvSpPr>
        <p:spPr>
          <a:xfrm>
            <a:off x="7677150" y="3473450"/>
            <a:ext cx="2933700" cy="2476500"/>
          </a:xfrm>
          <a:prstGeom prst="roundRect">
            <a:avLst>
              <a:gd name="adj" fmla="val 6923"/>
            </a:avLst>
          </a:prstGeom>
          <a:gradFill rotWithShape="1">
            <a:gsLst>
              <a:gs pos="0">
                <a:srgbClr val="34D399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34D39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0" name="Text 18"/>
          <p:cNvSpPr/>
          <p:nvPr/>
        </p:nvSpPr>
        <p:spPr>
          <a:xfrm>
            <a:off x="7726045" y="4166890"/>
            <a:ext cx="2835910" cy="222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58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125" dirty="0"/>
          </a:p>
        </p:txBody>
      </p:sp>
      <p:sp>
        <p:nvSpPr>
          <p:cNvPr id="21" name="Text 19"/>
          <p:cNvSpPr/>
          <p:nvPr/>
        </p:nvSpPr>
        <p:spPr>
          <a:xfrm>
            <a:off x="7726045" y="4427240"/>
            <a:ext cx="2835910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เอเจนต์</a:t>
            </a:r>
            <a:endParaRPr lang="en-US" sz="1725" dirty="0"/>
          </a:p>
        </p:txBody>
      </p:sp>
      <p:sp>
        <p:nvSpPr>
          <p:cNvPr id="22" name="Text 20"/>
          <p:cNvSpPr/>
          <p:nvPr/>
        </p:nvSpPr>
        <p:spPr>
          <a:xfrm>
            <a:off x="7816279" y="4776490"/>
            <a:ext cx="2655443" cy="518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 · ประเมิน · feedback · กำกับ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10725150" y="4505325"/>
            <a:ext cx="323850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950" dirty="0"/>
          </a:p>
        </p:txBody>
      </p:sp>
      <p:sp>
        <p:nvSpPr>
          <p:cNvPr id="24" name="Shape 22"/>
          <p:cNvSpPr/>
          <p:nvPr/>
        </p:nvSpPr>
        <p:spPr>
          <a:xfrm>
            <a:off x="11087100" y="3473450"/>
            <a:ext cx="2933700" cy="2476500"/>
          </a:xfrm>
          <a:prstGeom prst="roundRect">
            <a:avLst>
              <a:gd name="adj" fmla="val 6923"/>
            </a:avLst>
          </a:prstGeom>
          <a:gradFill rotWithShape="1">
            <a:gsLst>
              <a:gs pos="0">
                <a:srgbClr val="FB7185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FB7185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5" name="Text 23"/>
          <p:cNvSpPr/>
          <p:nvPr/>
        </p:nvSpPr>
        <p:spPr>
          <a:xfrm>
            <a:off x="11135996" y="4286845"/>
            <a:ext cx="2835910" cy="222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58" dirty="0">
                <a:solidFill>
                  <a:srgbClr val="FB71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125" dirty="0"/>
          </a:p>
        </p:txBody>
      </p:sp>
      <p:sp>
        <p:nvSpPr>
          <p:cNvPr id="26" name="Text 24"/>
          <p:cNvSpPr/>
          <p:nvPr/>
        </p:nvSpPr>
        <p:spPr>
          <a:xfrm>
            <a:off x="11135996" y="4547196"/>
            <a:ext cx="2835910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มนุษย์ในวงรอบ</a:t>
            </a:r>
            <a:endParaRPr lang="en-US" sz="1725" dirty="0"/>
          </a:p>
        </p:txBody>
      </p:sp>
      <p:sp>
        <p:nvSpPr>
          <p:cNvPr id="27" name="Text 25"/>
          <p:cNvSpPr/>
          <p:nvPr/>
        </p:nvSpPr>
        <p:spPr>
          <a:xfrm>
            <a:off x="11135996" y="4896445"/>
            <a:ext cx="2835910" cy="2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HITL · คงบทบาทตัดสินใจ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4135100" y="4505325"/>
            <a:ext cx="323850" cy="450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950" dirty="0"/>
          </a:p>
        </p:txBody>
      </p:sp>
      <p:sp>
        <p:nvSpPr>
          <p:cNvPr id="29" name="Shape 27"/>
          <p:cNvSpPr/>
          <p:nvPr/>
        </p:nvSpPr>
        <p:spPr>
          <a:xfrm>
            <a:off x="14497050" y="3473450"/>
            <a:ext cx="2933700" cy="2476500"/>
          </a:xfrm>
          <a:prstGeom prst="roundRect">
            <a:avLst>
              <a:gd name="adj" fmla="val 6923"/>
            </a:avLst>
          </a:prstGeom>
          <a:gradFill rotWithShape="1">
            <a:gsLst>
              <a:gs pos="0">
                <a:srgbClr val="FBBF24">
                  <a:alpha val="16000"/>
                </a:srgbClr>
              </a:gs>
              <a:gs pos="100000">
                <a:srgbClr val="0D2631">
                  <a:alpha val="55000"/>
                </a:srgbClr>
              </a:gs>
            </a:gsLst>
            <a:lin ang="4500000" scaled="0"/>
          </a:gradFill>
          <a:ln w="6350">
            <a:solidFill>
              <a:srgbClr val="FBBF24">
                <a:alpha val="48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30" name="Text 28"/>
          <p:cNvSpPr/>
          <p:nvPr/>
        </p:nvSpPr>
        <p:spPr>
          <a:xfrm>
            <a:off x="14545946" y="4286845"/>
            <a:ext cx="2835910" cy="222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58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125" dirty="0"/>
          </a:p>
        </p:txBody>
      </p:sp>
      <p:sp>
        <p:nvSpPr>
          <p:cNvPr id="31" name="Text 29"/>
          <p:cNvSpPr/>
          <p:nvPr/>
        </p:nvSpPr>
        <p:spPr>
          <a:xfrm>
            <a:off x="14545946" y="4547196"/>
            <a:ext cx="2835910" cy="31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ผลลัพธ์</a:t>
            </a:r>
            <a:endParaRPr lang="en-US" sz="1725" dirty="0"/>
          </a:p>
        </p:txBody>
      </p:sp>
      <p:sp>
        <p:nvSpPr>
          <p:cNvPr id="32" name="Text 30"/>
          <p:cNvSpPr/>
          <p:nvPr/>
        </p:nvSpPr>
        <p:spPr>
          <a:xfrm>
            <a:off x="14545946" y="4896445"/>
            <a:ext cx="2835910" cy="2781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สมรรถนะ ↑ · สะท้อนคิด ↑ · ลดภาระ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5249763" y="9213850"/>
            <a:ext cx="7788375" cy="463550"/>
          </a:xfrm>
          <a:prstGeom prst="roundRect">
            <a:avLst>
              <a:gd name="adj" fmla="val 49315"/>
            </a:avLst>
          </a:prstGeom>
          <a:ln w="6350">
            <a:solidFill>
              <a:srgbClr val="5EEAD4">
                <a:alpha val="50000"/>
              </a:srgbClr>
            </a:solidFill>
            <a:prstDash val="dash"/>
          </a:ln>
        </p:spPr>
        <p:txBody>
          <a:bodyPr/>
          <a:lstStyle/>
          <a:p>
            <a:endParaRPr lang="th-TH"/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F6EA9B53-C933-B62D-665A-392E26FF236A}"/>
              </a:ext>
            </a:extLst>
          </p:cNvPr>
          <p:cNvSpPr/>
          <p:nvPr/>
        </p:nvSpPr>
        <p:spPr>
          <a:xfrm>
            <a:off x="7882087" y="2242441"/>
            <a:ext cx="3253909" cy="854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th-TH" sz="4800" b="1" dirty="0"/>
              <a:t>สรุปภาพรวม</a:t>
            </a:r>
            <a:endParaRPr lang="en-US" sz="4800" b="1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1AFA401-6CC4-1678-238F-9420DE8F4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748" y="205213"/>
            <a:ext cx="6846390" cy="16441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8BDF8">
                  <a:alpha val="14000"/>
                </a:srgbClr>
              </a:gs>
              <a:gs pos="58000">
                <a:srgbClr val="38BDF8">
                  <a:alpha val="0"/>
                </a:srgbClr>
              </a:gs>
            </a:gsLst>
            <a:path path="circle">
              <a:fillToRect l="90000" t="4000" r="10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6450538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ความเป็นมาและความสำคัญ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914400" y="1403350"/>
            <a:ext cx="15361920" cy="16169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5000"/>
              </a:lnSpc>
              <a:buNone/>
            </a:pPr>
            <a:r>
              <a:rPr lang="en-US" sz="2400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การเปลี่ยนผ่านสู่ยุคดิจิทัล</a:t>
            </a:r>
            <a:r>
              <a:rPr lang="th-TH" sz="24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ทำให้</a:t>
            </a:r>
            <a:r>
              <a:rPr lang="en-US" sz="2400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ให้สถาบันผลิตครูต้องทบทวนวิธีเตรียม</a:t>
            </a:r>
            <a:r>
              <a:rPr lang="en-US" sz="2400" b="1" dirty="0" err="1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บัณฑิตครู</a:t>
            </a:r>
            <a:r>
              <a:rPr lang="en-US" sz="2400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ctr">
              <a:lnSpc>
                <a:spcPct val="145000"/>
              </a:lnSpc>
              <a:buNone/>
            </a:pPr>
            <a:r>
              <a:rPr lang="en-US" sz="2400" dirty="0" err="1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ให้บูรณาการเทคโนโลยีเข้ากับการสอนได้อย่างมีความหมาย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98830" y="3569474"/>
            <a:ext cx="5295900" cy="4114799"/>
          </a:xfrm>
          <a:prstGeom prst="roundRect">
            <a:avLst>
              <a:gd name="adj" fmla="val 8824"/>
            </a:avLst>
          </a:prstGeom>
          <a:gradFill rotWithShape="1">
            <a:gsLst>
              <a:gs pos="0">
                <a:srgbClr val="2DD4BF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2DD4BF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1244600" y="4206240"/>
            <a:ext cx="4774565" cy="30175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การทบทวนงานวิจัยอย่างเป็นระบบ</a:t>
            </a:r>
            <a:endParaRPr lang="en-US" sz="2800" dirty="0">
              <a:solidFill>
                <a:srgbClr val="D4E7E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ชี้ว่า</a:t>
            </a:r>
            <a:r>
              <a:rPr lang="en-US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งานส่วนใหญ่เน้น</a:t>
            </a:r>
            <a:r>
              <a:rPr lang="en-US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AI ในการเรียนของ </a:t>
            </a:r>
            <a:r>
              <a:rPr lang="en-US" sz="28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ผู้เรียน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496050" y="3505200"/>
            <a:ext cx="5295900" cy="4114799"/>
          </a:xfrm>
          <a:prstGeom prst="roundRect">
            <a:avLst>
              <a:gd name="adj" fmla="val 8824"/>
            </a:avLst>
          </a:prstGeom>
          <a:gradFill rotWithShape="1">
            <a:gsLst>
              <a:gs pos="0">
                <a:srgbClr val="60A5FA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60A5FA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6826250" y="4008120"/>
            <a:ext cx="4774565" cy="33610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th-TH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มีส่วนน้อย</a:t>
            </a: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การนำ</a:t>
            </a:r>
            <a:r>
              <a:rPr lang="en-US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AI มาสนับสนุน</a:t>
            </a:r>
            <a:r>
              <a:rPr lang="en-US" sz="2800" b="1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การพัฒนาวิชาชีพครู </a:t>
            </a:r>
            <a:r>
              <a:rPr lang="en-US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โดยตรงยังมีสัดส่วนน้อยกว่ามาก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12077700" y="3505200"/>
            <a:ext cx="5295900" cy="4114799"/>
          </a:xfrm>
          <a:prstGeom prst="roundRect">
            <a:avLst>
              <a:gd name="adj" fmla="val 8824"/>
            </a:avLst>
          </a:prstGeom>
          <a:gradFill rotWithShape="1">
            <a:gsLst>
              <a:gs pos="0">
                <a:srgbClr val="FBBF24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FBBF24">
                <a:alpha val="34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5" name="Text 13"/>
          <p:cNvSpPr/>
          <p:nvPr/>
        </p:nvSpPr>
        <p:spPr>
          <a:xfrm>
            <a:off x="12077700" y="4117924"/>
            <a:ext cx="509905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4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TPACK</a:t>
            </a:r>
            <a:endParaRPr lang="en-US" sz="3450" dirty="0"/>
          </a:p>
        </p:txBody>
      </p:sp>
      <p:sp>
        <p:nvSpPr>
          <p:cNvPr id="16" name="Text 14"/>
          <p:cNvSpPr/>
          <p:nvPr/>
        </p:nvSpPr>
        <p:spPr>
          <a:xfrm>
            <a:off x="12407901" y="4651324"/>
            <a:ext cx="4774565" cy="25300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การหลอมรวมเทคโนโลยี</a:t>
            </a:r>
            <a:endParaRPr lang="en-US" sz="2800" dirty="0">
              <a:solidFill>
                <a:srgbClr val="D4E7E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กับศาสตร์การสอน</a:t>
            </a:r>
            <a:r>
              <a:rPr lang="en-US" sz="2800" dirty="0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 err="1">
                <a:solidFill>
                  <a:srgbClr val="D4E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ยังขาดรูปแบบที่ชัดเจนและวัดผลได้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914400" y="9083675"/>
            <a:ext cx="1810512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875" i="1" dirty="0">
                <a:solidFill>
                  <a:srgbClr val="8FB3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การพัฒนาสมรรถนะการสอนยังพึ่งพาแรงงานมนุษย์เป็นหลัก และยังไม่ได้ประโยชน์จากเทคโนโลยีอย่างเต็มที่</a:t>
            </a:r>
            <a:endParaRPr lang="en-US" sz="1875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B2A31B-CF76-3F0B-ED92-F8546301E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9199" y="228209"/>
            <a:ext cx="5106245" cy="122623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FB7185">
                  <a:alpha val="10000"/>
                </a:srgbClr>
              </a:gs>
              <a:gs pos="58000">
                <a:srgbClr val="FB7185">
                  <a:alpha val="0"/>
                </a:srgbClr>
              </a:gs>
            </a:gsLst>
            <a:path path="circle">
              <a:fillToRect l="12000" t="6000" r="88000" b="94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4698831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ช่องว่างของงานวิจัย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914400" y="1403350"/>
            <a:ext cx="16779240" cy="82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0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คอขวดมิได้อยู่ที่</a:t>
            </a:r>
            <a:r>
              <a:rPr lang="en-US" sz="2000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คุณค่า</a:t>
            </a:r>
            <a:r>
              <a:rPr lang="en-US" sz="200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ของข้อมูลป้อนกลับ แต่อยู่ที่ความสามารถในการ</a:t>
            </a:r>
            <a:r>
              <a:rPr lang="en-US" sz="2000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ส่งมอบให้ทั่วถึงและทันเวลา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914400" y="2663905"/>
            <a:ext cx="16459200" cy="1303635"/>
          </a:xfrm>
          <a:prstGeom prst="roundRect">
            <a:avLst>
              <a:gd name="adj" fmla="val 13152"/>
            </a:avLst>
          </a:prstGeom>
          <a:gradFill rotWithShape="1">
            <a:gsLst>
              <a:gs pos="0">
                <a:srgbClr val="FB7185">
                  <a:alpha val="14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FB718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282700" y="3170119"/>
            <a:ext cx="68580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B718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3150" dirty="0"/>
          </a:p>
        </p:txBody>
      </p:sp>
      <p:sp>
        <p:nvSpPr>
          <p:cNvPr id="10" name="Text 8"/>
          <p:cNvSpPr/>
          <p:nvPr/>
        </p:nvSpPr>
        <p:spPr>
          <a:xfrm>
            <a:off x="2178049" y="3035876"/>
            <a:ext cx="10433975" cy="7691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การส่งมอบ feedback ที่ต่อเนื่องและเฉพาะบุคคล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178050" y="3304462"/>
            <a:ext cx="14982190" cy="9551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อาจารย์นิเทศหนึ่งคนรับผิดชอบนักศึกษาจำนวนมาก จึงสังเกตการสอนได้เพียงไม่กี่ครั้งต่อภาค</a:t>
            </a:r>
            <a:r>
              <a:rPr lang="en-US" sz="20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เรียน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4702731"/>
            <a:ext cx="16459200" cy="1303635"/>
          </a:xfrm>
          <a:prstGeom prst="roundRect">
            <a:avLst>
              <a:gd name="adj" fmla="val 13152"/>
            </a:avLst>
          </a:prstGeom>
          <a:gradFill rotWithShape="1">
            <a:gsLst>
              <a:gs pos="0">
                <a:srgbClr val="FBBF24">
                  <a:alpha val="13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FBBF24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1282700" y="5129074"/>
            <a:ext cx="68580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3150" dirty="0"/>
          </a:p>
        </p:txBody>
      </p:sp>
      <p:sp>
        <p:nvSpPr>
          <p:cNvPr id="14" name="Text 12"/>
          <p:cNvSpPr/>
          <p:nvPr/>
        </p:nvSpPr>
        <p:spPr>
          <a:xfrm>
            <a:off x="2178050" y="4994831"/>
            <a:ext cx="9434830" cy="5583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การแปลงกรอบสมรรถนะให้ประเมินได้จริง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178050" y="5407581"/>
            <a:ext cx="943483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ขาดกลไกแปลงกรอบ TPACK ที่เป็นนามธรรมให้เป็นพฤติกรรมการสอนที่สังเกตและให้คะแนนได้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914400" y="6753126"/>
            <a:ext cx="16459200" cy="1303635"/>
          </a:xfrm>
          <a:prstGeom prst="roundRect">
            <a:avLst>
              <a:gd name="adj" fmla="val 13152"/>
            </a:avLst>
          </a:prstGeom>
          <a:gradFill rotWithShape="1">
            <a:gsLst>
              <a:gs pos="0">
                <a:srgbClr val="2DD4BF">
                  <a:alpha val="14000"/>
                </a:srgbClr>
              </a:gs>
              <a:gs pos="100000">
                <a:srgbClr val="0D2631">
                  <a:alpha val="45000"/>
                </a:srgbClr>
              </a:gs>
            </a:gsLst>
            <a:lin ang="600000" scaled="0"/>
          </a:gradFill>
          <a:ln w="6350">
            <a:solidFill>
              <a:srgbClr val="2DD4BF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7" name="Text 15"/>
          <p:cNvSpPr/>
          <p:nvPr/>
        </p:nvSpPr>
        <p:spPr>
          <a:xfrm>
            <a:off x="1282700" y="7179469"/>
            <a:ext cx="68580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3150" dirty="0"/>
          </a:p>
        </p:txBody>
      </p:sp>
      <p:sp>
        <p:nvSpPr>
          <p:cNvPr id="18" name="Text 16"/>
          <p:cNvSpPr/>
          <p:nvPr/>
        </p:nvSpPr>
        <p:spPr>
          <a:xfrm>
            <a:off x="2178050" y="7045225"/>
            <a:ext cx="9038590" cy="683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ยังไม่มีระบบบูรณาการครบวงรอบในบริบทไทย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2178050" y="7457976"/>
            <a:ext cx="9038590" cy="598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000" dirty="0">
                <a:solidFill>
                  <a:srgbClr val="C1D8D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ที่เชื่อมการวิเคราะห์ ประเมิน feedback และกำกับเส้นทางเข้าด้วยกัน พร้อม observability</a:t>
            </a:r>
            <a:endParaRPr lang="en-US" sz="2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AEF7124-4825-1B33-ADC9-8566A6B3A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1236" y="205214"/>
            <a:ext cx="5663161" cy="13599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4000"/>
                </a:srgbClr>
              </a:gs>
              <a:gs pos="58000">
                <a:srgbClr val="2DD4BF">
                  <a:alpha val="0"/>
                </a:srgbClr>
              </a:gs>
            </a:gsLst>
            <a:path path="circle">
              <a:fillToRect l="96000" t="4000" r="4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5699760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วัตถุประสงค์ของการวิจัย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7853264" y="863600"/>
            <a:ext cx="232000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Objectives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14400" y="1631950"/>
            <a:ext cx="8096250" cy="3860800"/>
          </a:xfrm>
          <a:prstGeom prst="roundRect">
            <a:avLst>
              <a:gd name="adj" fmla="val 4934"/>
            </a:avLst>
          </a:prstGeom>
          <a:gradFill rotWithShape="1">
            <a:gsLst>
              <a:gs pos="0">
                <a:srgbClr val="2DD4BF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200000" scaled="0"/>
          </a:gradFill>
          <a:ln w="6350">
            <a:solidFill>
              <a:srgbClr val="2DD4BF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282700" y="1981200"/>
            <a:ext cx="647799" cy="3200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750" b="1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3750" dirty="0"/>
          </a:p>
        </p:txBody>
      </p:sp>
      <p:sp>
        <p:nvSpPr>
          <p:cNvPr id="10" name="Text 8"/>
          <p:cNvSpPr/>
          <p:nvPr/>
        </p:nvSpPr>
        <p:spPr>
          <a:xfrm>
            <a:off x="2082899" y="1981200"/>
            <a:ext cx="6711385" cy="579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พัฒนาระบบพี่เลี้ยง AI หลายเอเจนต์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2082899" y="2387600"/>
            <a:ext cx="6711930" cy="25196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วิเคราะห์การสอน ประเมินสมรรถนะ และให้ข้อมูลป้อนกลับเฉพาะบุคคล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9277350" y="1631950"/>
            <a:ext cx="8096250" cy="3860800"/>
          </a:xfrm>
          <a:prstGeom prst="roundRect">
            <a:avLst>
              <a:gd name="adj" fmla="val 4934"/>
            </a:avLst>
          </a:prstGeom>
          <a:gradFill rotWithShape="1">
            <a:gsLst>
              <a:gs pos="0">
                <a:srgbClr val="FBBF24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200000" scaled="0"/>
          </a:gradFill>
          <a:ln w="6350">
            <a:solidFill>
              <a:srgbClr val="FBBF24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3" name="Text 11"/>
          <p:cNvSpPr/>
          <p:nvPr/>
        </p:nvSpPr>
        <p:spPr>
          <a:xfrm>
            <a:off x="9645650" y="1981200"/>
            <a:ext cx="647799" cy="3200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7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3750" dirty="0"/>
          </a:p>
        </p:txBody>
      </p:sp>
      <p:sp>
        <p:nvSpPr>
          <p:cNvPr id="14" name="Text 12"/>
          <p:cNvSpPr/>
          <p:nvPr/>
        </p:nvSpPr>
        <p:spPr>
          <a:xfrm>
            <a:off x="10445850" y="1981200"/>
            <a:ext cx="7215396" cy="5791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ประเมินคุณภาพเชิงเทคนิค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0445850" y="2387600"/>
            <a:ext cx="6756234" cy="2755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ด้วยกรอบ observability ครอบคลุมประสิทธิภาพ คุณภาพ feedback </a:t>
            </a:r>
          </a:p>
          <a:p>
            <a:pPr marL="0" indent="0" algn="l">
              <a:lnSpc>
                <a:spcPct val="145000"/>
              </a:lnSpc>
              <a:buNone/>
            </a:pPr>
            <a:r>
              <a:rPr lang="en-US" sz="2800" dirty="0" err="1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และความเสถียร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914400" y="5759450"/>
            <a:ext cx="8096250" cy="3860800"/>
          </a:xfrm>
          <a:prstGeom prst="roundRect">
            <a:avLst>
              <a:gd name="adj" fmla="val 4934"/>
            </a:avLst>
          </a:prstGeom>
          <a:gradFill rotWithShape="1">
            <a:gsLst>
              <a:gs pos="0">
                <a:srgbClr val="60A5FA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200000" scaled="0"/>
          </a:gradFill>
          <a:ln w="6350">
            <a:solidFill>
              <a:srgbClr val="60A5FA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7" name="Text 15"/>
          <p:cNvSpPr/>
          <p:nvPr/>
        </p:nvSpPr>
        <p:spPr>
          <a:xfrm>
            <a:off x="1282700" y="6108700"/>
            <a:ext cx="647799" cy="3200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750" b="1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3750" dirty="0"/>
          </a:p>
        </p:txBody>
      </p:sp>
      <p:sp>
        <p:nvSpPr>
          <p:cNvPr id="18" name="Text 16"/>
          <p:cNvSpPr/>
          <p:nvPr/>
        </p:nvSpPr>
        <p:spPr>
          <a:xfrm>
            <a:off x="2082899" y="6108700"/>
            <a:ext cx="6711385" cy="59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ศึกษาผลต่อสมรรถนะการสอน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2082899" y="6515100"/>
            <a:ext cx="6711385" cy="2794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6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ตามกรอบ TPACK และความสามารถในการสะท้อนคิดของนักศึกษาครู</a:t>
            </a:r>
            <a:endParaRPr lang="en-US" sz="3600" dirty="0"/>
          </a:p>
        </p:txBody>
      </p:sp>
      <p:sp>
        <p:nvSpPr>
          <p:cNvPr id="20" name="Shape 18"/>
          <p:cNvSpPr/>
          <p:nvPr/>
        </p:nvSpPr>
        <p:spPr>
          <a:xfrm>
            <a:off x="9277350" y="5759450"/>
            <a:ext cx="8096250" cy="3860800"/>
          </a:xfrm>
          <a:prstGeom prst="roundRect">
            <a:avLst>
              <a:gd name="adj" fmla="val 4934"/>
            </a:avLst>
          </a:prstGeom>
          <a:gradFill rotWithShape="1">
            <a:gsLst>
              <a:gs pos="0">
                <a:srgbClr val="34D399">
                  <a:alpha val="14000"/>
                </a:srgbClr>
              </a:gs>
              <a:gs pos="100000">
                <a:srgbClr val="0D2631">
                  <a:alpha val="50000"/>
                </a:srgbClr>
              </a:gs>
            </a:gsLst>
            <a:lin ang="4200000" scaled="0"/>
          </a:gradFill>
          <a:ln w="6350">
            <a:solidFill>
              <a:srgbClr val="34D399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21" name="Text 19"/>
          <p:cNvSpPr/>
          <p:nvPr/>
        </p:nvSpPr>
        <p:spPr>
          <a:xfrm>
            <a:off x="9645650" y="6108700"/>
            <a:ext cx="647799" cy="3200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750" b="1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3750" dirty="0"/>
          </a:p>
        </p:txBody>
      </p:sp>
      <p:sp>
        <p:nvSpPr>
          <p:cNvPr id="22" name="Text 20"/>
          <p:cNvSpPr/>
          <p:nvPr/>
        </p:nvSpPr>
        <p:spPr>
          <a:xfrm>
            <a:off x="10445850" y="6108700"/>
            <a:ext cx="6559450" cy="59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สังเคราะห์ข้อเสนอเชิงรูปแบบ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0445850" y="6515100"/>
            <a:ext cx="5971411" cy="26593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สำหรับการนำระบบพี่เลี้ยง AI ไปใช้ในการศึกษาครูในบริบทไทย</a:t>
            </a:r>
            <a:endParaRPr lang="en-US" sz="32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E6A808D-7304-834E-705A-87D96E4AA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2019" y="205214"/>
            <a:ext cx="5412226" cy="12997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8BDF8">
                  <a:alpha val="12000"/>
                </a:srgbClr>
              </a:gs>
              <a:gs pos="58000">
                <a:srgbClr val="38BDF8">
                  <a:alpha val="0"/>
                </a:srgbClr>
              </a:gs>
            </a:gsLst>
            <a:path path="circle">
              <a:fillToRect l="6000" t="4000" r="94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6750348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คำถามการวิจัยและสมมติฐาน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914400" y="1536700"/>
            <a:ext cx="8843010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270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RESEARCH QUESTIONS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914400" y="1930400"/>
            <a:ext cx="8039100" cy="1870551"/>
          </a:xfrm>
          <a:prstGeom prst="roundRect">
            <a:avLst>
              <a:gd name="adj" fmla="val 7164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9" name="Shape 7"/>
          <p:cNvSpPr/>
          <p:nvPr/>
        </p:nvSpPr>
        <p:spPr>
          <a:xfrm>
            <a:off x="914400" y="1930400"/>
            <a:ext cx="38100" cy="1329531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1200150" y="2139950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FD0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RQ1 · สถาปัตยกรรม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200150" y="2463800"/>
            <a:ext cx="7730871" cy="12876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ระบบมีสถาปัตยกรรมและองค์ประกอบอย่างไรจึงวิเคราะห์ ประเมิน และให้ feedback ได้น่าเชื่อถือ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914400" y="4315301"/>
            <a:ext cx="8039100" cy="1962071"/>
          </a:xfrm>
          <a:prstGeom prst="roundRect">
            <a:avLst>
              <a:gd name="adj" fmla="val 9192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3" name="Shape 11"/>
          <p:cNvSpPr/>
          <p:nvPr/>
        </p:nvSpPr>
        <p:spPr>
          <a:xfrm>
            <a:off x="914400" y="4315301"/>
            <a:ext cx="38100" cy="1036241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1200150" y="4524851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FD0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RQ2 · คุณภาพเทคนิค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200150" y="4848701"/>
            <a:ext cx="8256270" cy="12572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8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ระบบมีคุณภาพและความน่าเชื่อถือเชิงเทคนิคในระดับใดเมื่อวัดด้วย observability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914400" y="6818392"/>
            <a:ext cx="8039100" cy="2097008"/>
          </a:xfrm>
          <a:prstGeom prst="roundRect">
            <a:avLst>
              <a:gd name="adj" fmla="val 9192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7" name="Shape 15"/>
          <p:cNvSpPr/>
          <p:nvPr/>
        </p:nvSpPr>
        <p:spPr>
          <a:xfrm>
            <a:off x="914400" y="6650752"/>
            <a:ext cx="38100" cy="1036241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18" name="Text 16"/>
          <p:cNvSpPr/>
          <p:nvPr/>
        </p:nvSpPr>
        <p:spPr>
          <a:xfrm>
            <a:off x="1200150" y="7027942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FD0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RQ3 · ผลต่อผู้เรียน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200150" y="7351792"/>
            <a:ext cx="8256270" cy="13985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8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การใช้ระบบส่งผลต่อสมรรถนะ TPACK และการสะท้อนคิดของนักศึกษาครูอย่างไร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9334500" y="1536700"/>
            <a:ext cx="8843010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kern="0" spc="270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HYPOTHESES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9334500" y="1930400"/>
            <a:ext cx="8039100" cy="1607741"/>
          </a:xfrm>
          <a:prstGeom prst="roundRect">
            <a:avLst>
              <a:gd name="adj" fmla="val 9192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2" name="Shape 20"/>
          <p:cNvSpPr/>
          <p:nvPr/>
        </p:nvSpPr>
        <p:spPr>
          <a:xfrm>
            <a:off x="9334500" y="1930400"/>
            <a:ext cx="38100" cy="1036241"/>
          </a:xfrm>
          <a:prstGeom prst="rect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3" name="Text 21"/>
          <p:cNvSpPr/>
          <p:nvPr/>
        </p:nvSpPr>
        <p:spPr>
          <a:xfrm>
            <a:off x="9620250" y="2139950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H1 · สมรรถนะสูงขึ้น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9620250" y="2463800"/>
            <a:ext cx="8256270" cy="796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คะแนน TPACK หลังการทดลองสูงกว่าก่อนการทดลองอย่างมีนัยสำคัญทางสถิติ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9334500" y="4235371"/>
            <a:ext cx="8039100" cy="1579721"/>
          </a:xfrm>
          <a:prstGeom prst="roundRect">
            <a:avLst>
              <a:gd name="adj" fmla="val 9192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6" name="Shape 24"/>
          <p:cNvSpPr/>
          <p:nvPr/>
        </p:nvSpPr>
        <p:spPr>
          <a:xfrm>
            <a:off x="9334500" y="4250611"/>
            <a:ext cx="38100" cy="1036241"/>
          </a:xfrm>
          <a:prstGeom prst="rect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27" name="Text 25"/>
          <p:cNvSpPr/>
          <p:nvPr/>
        </p:nvSpPr>
        <p:spPr>
          <a:xfrm>
            <a:off x="9620250" y="4444921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H2 · สะท้อนคิดลึกขึ้น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9620250" y="4768771"/>
            <a:ext cx="8256270" cy="7596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การสะท้อนคิดทั้งความกว้างและความลึกสูงกว่ากลุ่มที่ได้ feedback แบบเดิม</a:t>
            </a:r>
            <a:endParaRPr lang="en-US" sz="1650" dirty="0"/>
          </a:p>
        </p:txBody>
      </p:sp>
      <p:sp>
        <p:nvSpPr>
          <p:cNvPr id="29" name="Shape 27"/>
          <p:cNvSpPr/>
          <p:nvPr/>
        </p:nvSpPr>
        <p:spPr>
          <a:xfrm>
            <a:off x="9334500" y="6326981"/>
            <a:ext cx="8039100" cy="1734900"/>
          </a:xfrm>
          <a:prstGeom prst="roundRect">
            <a:avLst>
              <a:gd name="adj" fmla="val 9192"/>
            </a:avLst>
          </a:prstGeom>
          <a:solidFill>
            <a:srgbClr val="0D2631">
              <a:alpha val="50000"/>
            </a:srgbClr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0" name="Shape 28"/>
          <p:cNvSpPr/>
          <p:nvPr/>
        </p:nvSpPr>
        <p:spPr>
          <a:xfrm>
            <a:off x="9334500" y="6266021"/>
            <a:ext cx="38100" cy="1036241"/>
          </a:xfrm>
          <a:prstGeom prst="rect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th-TH"/>
          </a:p>
        </p:txBody>
      </p:sp>
      <p:sp>
        <p:nvSpPr>
          <p:cNvPr id="31" name="Text 29"/>
          <p:cNvSpPr/>
          <p:nvPr/>
        </p:nvSpPr>
        <p:spPr>
          <a:xfrm>
            <a:off x="9620250" y="6536531"/>
            <a:ext cx="82562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EE8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H3 · กำกับตนเองดีขึ้น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620250" y="6860381"/>
            <a:ext cx="8256270" cy="9628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ระบบที่มีมนุษย์อยู่ในวงรอบสนับสนุนการเรียนรู้แบบกำกับตนเอง (SRL) ได้ดีกว่า</a:t>
            </a:r>
            <a:endParaRPr lang="en-US" sz="165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570E23C-30CC-FD8F-95D7-93024E1F7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9251" y="205214"/>
            <a:ext cx="5924994" cy="14228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3000"/>
                </a:srgbClr>
              </a:gs>
              <a:gs pos="58000">
                <a:srgbClr val="2DD4BF">
                  <a:alpha val="0"/>
                </a:srgbClr>
              </a:gs>
            </a:gsLst>
            <a:path path="circle">
              <a:fillToRect l="94000" t="6000" r="6000" b="94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4802624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ขอบเขตของการวิจัย</a:t>
            </a:r>
            <a:endParaRPr lang="en-US" sz="3750" dirty="0"/>
          </a:p>
        </p:txBody>
      </p:sp>
      <p:sp>
        <p:nvSpPr>
          <p:cNvPr id="7" name="Shape 5"/>
          <p:cNvSpPr/>
          <p:nvPr/>
        </p:nvSpPr>
        <p:spPr>
          <a:xfrm>
            <a:off x="2941320" y="1593850"/>
            <a:ext cx="3929063" cy="7988300"/>
          </a:xfrm>
          <a:prstGeom prst="roundRect">
            <a:avLst>
              <a:gd name="adj" fmla="val 4848"/>
            </a:avLst>
          </a:prstGeom>
          <a:gradFill rotWithShape="1">
            <a:gsLst>
              <a:gs pos="0">
                <a:srgbClr val="2DD4BF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2DD4BF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8" name="Text 6"/>
          <p:cNvSpPr/>
          <p:nvPr/>
        </p:nvSpPr>
        <p:spPr>
          <a:xfrm>
            <a:off x="3214370" y="1962150"/>
            <a:ext cx="3721259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16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POPULATION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14370" y="2336800"/>
            <a:ext cx="372125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ประชากรและกลุ่มตัวอย่าง</a:t>
            </a:r>
            <a:endParaRPr lang="en-US" sz="1875" dirty="0"/>
          </a:p>
        </p:txBody>
      </p:sp>
      <p:sp>
        <p:nvSpPr>
          <p:cNvPr id="10" name="Text 8"/>
          <p:cNvSpPr/>
          <p:nvPr/>
        </p:nvSpPr>
        <p:spPr>
          <a:xfrm>
            <a:off x="3595370" y="2817813"/>
            <a:ext cx="1002209" cy="615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050" dirty="0"/>
              <a:t>60</a:t>
            </a:r>
          </a:p>
        </p:txBody>
      </p:sp>
      <p:sp>
        <p:nvSpPr>
          <p:cNvPr id="11" name="Text 9"/>
          <p:cNvSpPr/>
          <p:nvPr/>
        </p:nvSpPr>
        <p:spPr>
          <a:xfrm>
            <a:off x="4616629" y="3008313"/>
            <a:ext cx="3365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BCD6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คน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3214370" y="3529013"/>
            <a:ext cx="3484452" cy="43830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600" dirty="0" err="1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นักศึกษาครูที่ฝึกปฏิบัติการสอน</a:t>
            </a:r>
            <a:r>
              <a:rPr lang="en-US" sz="36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  <a:r>
              <a:rPr lang="en-US" sz="3600" dirty="0" err="1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กลุ่มนำร่อง</a:t>
            </a:r>
            <a:r>
              <a:rPr lang="en-US" sz="36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30 คน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7118033" y="1593850"/>
            <a:ext cx="3929063" cy="7988300"/>
          </a:xfrm>
          <a:prstGeom prst="roundRect">
            <a:avLst>
              <a:gd name="adj" fmla="val 4848"/>
            </a:avLst>
          </a:prstGeom>
          <a:gradFill rotWithShape="1">
            <a:gsLst>
              <a:gs pos="0">
                <a:srgbClr val="60A5FA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60A5FA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7391083" y="1962150"/>
            <a:ext cx="3721259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16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CONTENT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91083" y="2336800"/>
            <a:ext cx="372125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เนื้อหาและสมรรถนะ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7772083" y="2817813"/>
            <a:ext cx="1446222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TPACK</a:t>
            </a:r>
            <a:endParaRPr lang="en-US" sz="3450" dirty="0"/>
          </a:p>
        </p:txBody>
      </p:sp>
      <p:sp>
        <p:nvSpPr>
          <p:cNvPr id="17" name="Text 15"/>
          <p:cNvSpPr/>
          <p:nvPr/>
        </p:nvSpPr>
        <p:spPr>
          <a:xfrm>
            <a:off x="7391083" y="3446463"/>
            <a:ext cx="3484452" cy="51704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เทคโนโลยี ศาสตร์การสอน เนื้อหา การจัดการชั้นเรียน และการวัดประเมิน</a:t>
            </a:r>
            <a:endParaRPr lang="en-US" sz="3200" dirty="0"/>
          </a:p>
        </p:txBody>
      </p:sp>
      <p:sp>
        <p:nvSpPr>
          <p:cNvPr id="18" name="Shape 16"/>
          <p:cNvSpPr/>
          <p:nvPr/>
        </p:nvSpPr>
        <p:spPr>
          <a:xfrm>
            <a:off x="11294745" y="1593850"/>
            <a:ext cx="3929063" cy="7988300"/>
          </a:xfrm>
          <a:prstGeom prst="roundRect">
            <a:avLst>
              <a:gd name="adj" fmla="val 4848"/>
            </a:avLst>
          </a:prstGeom>
          <a:gradFill rotWithShape="1">
            <a:gsLst>
              <a:gs pos="0">
                <a:srgbClr val="FBBF24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FBBF24">
                <a:alpha val="36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9" name="Text 17"/>
          <p:cNvSpPr/>
          <p:nvPr/>
        </p:nvSpPr>
        <p:spPr>
          <a:xfrm>
            <a:off x="11567795" y="1962150"/>
            <a:ext cx="3721259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216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SYSTEM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567795" y="2336800"/>
            <a:ext cx="3721259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87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ระบบและเทคโนโลยี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11567795" y="2817813"/>
            <a:ext cx="2137847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Supervisor</a:t>
            </a:r>
            <a:endParaRPr lang="en-US" sz="2550" dirty="0"/>
          </a:p>
        </p:txBody>
      </p:sp>
      <p:sp>
        <p:nvSpPr>
          <p:cNvPr id="22" name="Text 20"/>
          <p:cNvSpPr/>
          <p:nvPr/>
        </p:nvSpPr>
        <p:spPr>
          <a:xfrm>
            <a:off x="11567795" y="3313113"/>
            <a:ext cx="3484452" cy="44211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3200" dirty="0" err="1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เอเจนต์เฉพาะทาง</a:t>
            </a: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  <a:b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in the loop ระบบสังเกตการณ์</a:t>
            </a:r>
            <a:endParaRPr lang="en-US" sz="32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5D9CEC8-A9DD-2790-B67A-F58AD1041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795" y="205213"/>
            <a:ext cx="5476450" cy="13151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13000"/>
                </a:srgbClr>
              </a:gs>
              <a:gs pos="58000">
                <a:srgbClr val="2DD4BF">
                  <a:alpha val="0"/>
                </a:srgbClr>
              </a:gs>
            </a:gsLst>
            <a:path path="circle">
              <a:fillToRect l="8000" t="4000" r="92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3979485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วิธีดำเนินการวิจัย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914400" y="1384300"/>
            <a:ext cx="16952976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รูปแบบ R&amp;D บูรณาการ Design-Based Research + Mixed Methods · วงรอบการออกแบบซ้ำ</a:t>
            </a:r>
            <a:endParaRPr lang="en-US" sz="1875" dirty="0"/>
          </a:p>
        </p:txBody>
      </p:sp>
      <p:sp>
        <p:nvSpPr>
          <p:cNvPr id="8" name="Shape 6"/>
          <p:cNvSpPr/>
          <p:nvPr/>
        </p:nvSpPr>
        <p:spPr>
          <a:xfrm>
            <a:off x="914400" y="2667001"/>
            <a:ext cx="5054600" cy="4408488"/>
          </a:xfrm>
          <a:prstGeom prst="roundRect">
            <a:avLst>
              <a:gd name="adj" fmla="val 6920"/>
            </a:avLst>
          </a:prstGeom>
          <a:gradFill rotWithShape="1">
            <a:gsLst>
              <a:gs pos="0">
                <a:srgbClr val="2DD4BF">
                  <a:alpha val="14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2DD4B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9" name="Text 7"/>
          <p:cNvSpPr/>
          <p:nvPr/>
        </p:nvSpPr>
        <p:spPr>
          <a:xfrm>
            <a:off x="1225550" y="2991803"/>
            <a:ext cx="4875530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kern="0" spc="216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225550" y="3576002"/>
            <a:ext cx="4565269" cy="13247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วิเคราะห์ความต้องการและออกแบบระบบ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225550" y="4829177"/>
            <a:ext cx="4565269" cy="19542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สัมภาษณ์และสำรวจ · กำหนดกรอบ TPACK ให้วัดได้ · ออกแบบสถาปัตยกรรมหลายเอเจนต์และ state schema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121400" y="4322763"/>
            <a:ext cx="419100" cy="2790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7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6616700" y="2667001"/>
            <a:ext cx="5054600" cy="4408487"/>
          </a:xfrm>
          <a:prstGeom prst="roundRect">
            <a:avLst>
              <a:gd name="adj" fmla="val 6920"/>
            </a:avLst>
          </a:prstGeom>
          <a:gradFill rotWithShape="1">
            <a:gsLst>
              <a:gs pos="0">
                <a:srgbClr val="60A5FA">
                  <a:alpha val="14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60A5F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6927850" y="2991803"/>
            <a:ext cx="4875530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000" kern="0" spc="216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927850" y="3576002"/>
            <a:ext cx="4875530" cy="698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พัฒนาและทดสอบระบบ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927850" y="4103054"/>
            <a:ext cx="4565269" cy="24653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สร้างระบบหลายเอเจนต์ + UI · agentic RAG · บันทึก tracing ทุกเอเจนต์ · ทดสอบนำร่อง 20 คน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1823700" y="4322763"/>
            <a:ext cx="419100" cy="2790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700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700" dirty="0"/>
          </a:p>
        </p:txBody>
      </p:sp>
      <p:sp>
        <p:nvSpPr>
          <p:cNvPr id="18" name="Shape 16"/>
          <p:cNvSpPr/>
          <p:nvPr/>
        </p:nvSpPr>
        <p:spPr>
          <a:xfrm>
            <a:off x="12319000" y="2667001"/>
            <a:ext cx="5054600" cy="4408487"/>
          </a:xfrm>
          <a:prstGeom prst="roundRect">
            <a:avLst>
              <a:gd name="adj" fmla="val 6920"/>
            </a:avLst>
          </a:prstGeom>
          <a:gradFill rotWithShape="1">
            <a:gsLst>
              <a:gs pos="0">
                <a:srgbClr val="34D399">
                  <a:alpha val="15000"/>
                </a:srgbClr>
              </a:gs>
              <a:gs pos="100000">
                <a:srgbClr val="0D2631">
                  <a:alpha val="50000"/>
                </a:srgbClr>
              </a:gs>
            </a:gsLst>
            <a:lin ang="4500000" scaled="0"/>
          </a:gradFill>
          <a:ln w="6350">
            <a:solidFill>
              <a:srgbClr val="34D39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9" name="Text 17"/>
          <p:cNvSpPr/>
          <p:nvPr/>
        </p:nvSpPr>
        <p:spPr>
          <a:xfrm>
            <a:off x="12630150" y="2991802"/>
            <a:ext cx="4875530" cy="4317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00" kern="0" spc="216" dirty="0">
                <a:solidFill>
                  <a:srgbClr val="34D39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PHASE 3 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630150" y="3576002"/>
            <a:ext cx="4875530" cy="698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นำไปใช้และประเมินผล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2630150" y="4274500"/>
            <a:ext cx="4565269" cy="23691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ทดลองจริง 120 คน วัดก่อน–หลัง รายงาน effect size · LLM-as-a-judge + ผู้เชี่ยวชาญมนุษย์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914400" y="7361238"/>
            <a:ext cx="16459200" cy="76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4D399">
                  <a:alpha val="100000"/>
                </a:srgbClr>
              </a:gs>
              <a:gs pos="50000">
                <a:srgbClr val="38BDF8">
                  <a:alpha val="100000"/>
                </a:srgbClr>
              </a:gs>
              <a:gs pos="100000">
                <a:srgbClr val="34D399">
                  <a:alpha val="100000"/>
                </a:srgbClr>
              </a:gs>
            </a:gsLst>
            <a:lin ang="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23" name="Text 21"/>
          <p:cNvSpPr/>
          <p:nvPr/>
        </p:nvSpPr>
        <p:spPr>
          <a:xfrm>
            <a:off x="914400" y="7494588"/>
            <a:ext cx="774105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7FA8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เดือนที่ 1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6572905" y="7494588"/>
            <a:ext cx="876895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7FA8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เดือนที่ 24</a:t>
            </a:r>
            <a:endParaRPr lang="en-US" sz="135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74EEEB5-D8EA-783C-C0B2-734C1F8E8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999" y="205214"/>
            <a:ext cx="4725245" cy="1134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8BDF8">
                  <a:alpha val="12000"/>
                </a:srgbClr>
              </a:gs>
              <a:gs pos="58000">
                <a:srgbClr val="38BDF8">
                  <a:alpha val="0"/>
                </a:srgbClr>
              </a:gs>
            </a:gsLst>
            <a:path path="circle">
              <a:fillToRect l="94000" t="4000" r="6000" b="96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3" name="Shape 1"/>
          <p:cNvSpPr/>
          <p:nvPr/>
        </p:nvSpPr>
        <p:spPr>
          <a:xfrm>
            <a:off x="15144750" y="7620000"/>
            <a:ext cx="4381500" cy="4381500"/>
          </a:xfrm>
          <a:prstGeom prst="ellipse">
            <a:avLst/>
          </a:prstGeom>
          <a:gradFill rotWithShape="1">
            <a:gsLst>
              <a:gs pos="0">
                <a:srgbClr val="FB923C">
                  <a:alpha val="13000"/>
                </a:srgbClr>
              </a:gs>
              <a:gs pos="70000">
                <a:srgbClr val="FB923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DD4BF">
                  <a:alpha val="4000"/>
                </a:srgbClr>
              </a:gs>
              <a:gs pos="100000">
                <a:srgbClr val="2DD4BF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th-TH"/>
          </a:p>
        </p:txBody>
      </p:sp>
      <p:sp>
        <p:nvSpPr>
          <p:cNvPr id="5" name="Text 3"/>
          <p:cNvSpPr/>
          <p:nvPr/>
        </p:nvSpPr>
        <p:spPr>
          <a:xfrm>
            <a:off x="914400" y="946150"/>
            <a:ext cx="1513890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468" dirty="0">
                <a:solidFill>
                  <a:srgbClr val="FB92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20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81163" y="704850"/>
            <a:ext cx="2793345" cy="622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กรอบทฤษฎี</a:t>
            </a:r>
            <a:endParaRPr lang="en-US" sz="3750" dirty="0"/>
          </a:p>
        </p:txBody>
      </p:sp>
      <p:sp>
        <p:nvSpPr>
          <p:cNvPr id="7" name="Text 5"/>
          <p:cNvSpPr/>
          <p:nvPr/>
        </p:nvSpPr>
        <p:spPr>
          <a:xfrm>
            <a:off x="5211068" y="863600"/>
            <a:ext cx="257124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7FA8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Theoretical Framework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1384300"/>
            <a:ext cx="16952976" cy="431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A9C7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หลอมรวมทฤษฎีและแนวคิดสามกลุ่ม กำหนดว่า</a:t>
            </a:r>
            <a:r>
              <a:rPr lang="en-US" sz="1875" b="1" dirty="0">
                <a:solidFill>
                  <a:srgbClr val="5EEA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พัฒนาอะไร · สร้างอย่างไร · ตรวจสอบอย่างไร</a:t>
            </a:r>
            <a:endParaRPr lang="en-US" sz="1875" dirty="0"/>
          </a:p>
        </p:txBody>
      </p:sp>
      <p:sp>
        <p:nvSpPr>
          <p:cNvPr id="9" name="Shape 7"/>
          <p:cNvSpPr/>
          <p:nvPr/>
        </p:nvSpPr>
        <p:spPr>
          <a:xfrm>
            <a:off x="914400" y="2101850"/>
            <a:ext cx="5308600" cy="7518400"/>
          </a:xfrm>
          <a:prstGeom prst="roundRect">
            <a:avLst>
              <a:gd name="adj" fmla="val 3589"/>
            </a:avLst>
          </a:prstGeom>
          <a:gradFill rotWithShape="1">
            <a:gsLst>
              <a:gs pos="0">
                <a:srgbClr val="2DD4BF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2DD4BF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0" name="Text 8"/>
          <p:cNvSpPr/>
          <p:nvPr/>
        </p:nvSpPr>
        <p:spPr>
          <a:xfrm>
            <a:off x="1206500" y="2432050"/>
            <a:ext cx="51968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200" kern="0" spc="192" dirty="0">
                <a:solidFill>
                  <a:srgbClr val="5EEA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GROUP 1 · พัฒนาอะไร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06500" y="2787650"/>
            <a:ext cx="51968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ทฤษฎีการเรียนรู้</a:t>
            </a:r>
            <a:endParaRPr lang="en-US" sz="2025" dirty="0"/>
          </a:p>
        </p:txBody>
      </p:sp>
      <p:sp>
        <p:nvSpPr>
          <p:cNvPr id="12" name="Text 10"/>
          <p:cNvSpPr/>
          <p:nvPr/>
        </p:nvSpPr>
        <p:spPr>
          <a:xfrm>
            <a:off x="1269365" y="3263900"/>
            <a:ext cx="4737735" cy="563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TPACK — นิยามเกณฑ์วัดสมรรถนะ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ZPD — AI เป็นนั่งร้านปรับระดับ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Cognitive Apprenticeship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Reflective Practice · SRL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6489700" y="2101850"/>
            <a:ext cx="5308600" cy="7518400"/>
          </a:xfrm>
          <a:prstGeom prst="roundRect">
            <a:avLst>
              <a:gd name="adj" fmla="val 3589"/>
            </a:avLst>
          </a:prstGeom>
          <a:gradFill rotWithShape="1">
            <a:gsLst>
              <a:gs pos="0">
                <a:srgbClr val="60A5FA">
                  <a:alpha val="13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60A5FA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 12"/>
          <p:cNvSpPr/>
          <p:nvPr/>
        </p:nvSpPr>
        <p:spPr>
          <a:xfrm>
            <a:off x="6781800" y="2432050"/>
            <a:ext cx="51968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200" kern="0" spc="192" dirty="0">
                <a:solidFill>
                  <a:srgbClr val="7CC4F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GROUP 2 · สร้างอย่างไร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781800" y="2787650"/>
            <a:ext cx="51968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สถาปัตยกรรม AI</a:t>
            </a:r>
            <a:endParaRPr lang="en-US" sz="2025" dirty="0"/>
          </a:p>
        </p:txBody>
      </p:sp>
      <p:sp>
        <p:nvSpPr>
          <p:cNvPr id="16" name="Text 14"/>
          <p:cNvSpPr/>
          <p:nvPr/>
        </p:nvSpPr>
        <p:spPr>
          <a:xfrm>
            <a:off x="6844665" y="3263900"/>
            <a:ext cx="4737735" cy="5638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ระบบหลายเอเจนต์ของ LLM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 pattern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/ Agentic RAG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ฐานความรู้</a:t>
            </a:r>
            <a:r>
              <a:rPr lang="en-US" sz="32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ยุทธศาสตร์</a:t>
            </a: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การสอน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12065001" y="2101850"/>
            <a:ext cx="5308600" cy="7518400"/>
          </a:xfrm>
          <a:prstGeom prst="roundRect">
            <a:avLst>
              <a:gd name="adj" fmla="val 3589"/>
            </a:avLst>
          </a:prstGeom>
          <a:gradFill rotWithShape="1">
            <a:gsLst>
              <a:gs pos="0">
                <a:srgbClr val="FBBF24">
                  <a:alpha val="12000"/>
                </a:srgbClr>
              </a:gs>
              <a:gs pos="100000">
                <a:srgbClr val="0D2631">
                  <a:alpha val="50000"/>
                </a:srgbClr>
              </a:gs>
            </a:gsLst>
            <a:lin ang="4800000" scaled="0"/>
          </a:gradFill>
          <a:ln w="6350">
            <a:solidFill>
              <a:srgbClr val="FBBF24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th-TH"/>
          </a:p>
        </p:txBody>
      </p:sp>
      <p:sp>
        <p:nvSpPr>
          <p:cNvPr id="18" name="Text 16"/>
          <p:cNvSpPr/>
          <p:nvPr/>
        </p:nvSpPr>
        <p:spPr>
          <a:xfrm>
            <a:off x="12357100" y="2432050"/>
            <a:ext cx="5196840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200" kern="0" spc="192" dirty="0">
                <a:solidFill>
                  <a:srgbClr val="FCD34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GROUP 3 · ตรวจสอบอย่างไร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2357100" y="2787650"/>
            <a:ext cx="51968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ECF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การประเมินและสังเกตการณ์</a:t>
            </a:r>
            <a:endParaRPr lang="en-US" sz="2025" dirty="0"/>
          </a:p>
        </p:txBody>
      </p:sp>
      <p:sp>
        <p:nvSpPr>
          <p:cNvPr id="20" name="Text 18"/>
          <p:cNvSpPr/>
          <p:nvPr/>
        </p:nvSpPr>
        <p:spPr>
          <a:xfrm>
            <a:off x="12419965" y="3263900"/>
            <a:ext cx="4737735" cy="543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LLM-as-a-judge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Observability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เกณฑ์ประเมินที่ชัดเจน</a:t>
            </a:r>
            <a:endParaRPr lang="en-US" sz="2400" dirty="0"/>
          </a:p>
          <a:p>
            <a:pPr marL="146685" indent="-146685" algn="l">
              <a:lnSpc>
                <a:spcPct val="170000"/>
              </a:lnSpc>
              <a:buSzPct val="100000"/>
              <a:buChar char="•"/>
              <a:tabLst>
                <a:tab pos="146685" algn="l"/>
              </a:tabLst>
            </a:pPr>
            <a:r>
              <a:rPr lang="en-US" sz="2400" dirty="0">
                <a:solidFill>
                  <a:srgbClr val="C6DC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ความน่าเชื่อถือและอคติ</a:t>
            </a:r>
            <a:endParaRPr lang="en-US" sz="2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C2FFA50-E63E-A139-BD73-5EB08CD45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998" y="205213"/>
            <a:ext cx="6284942" cy="150928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54</TotalTime>
  <Words>2500</Words>
  <Application>Microsoft Office PowerPoint</Application>
  <PresentationFormat>Custom</PresentationFormat>
  <Paragraphs>414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Courier New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จักรพงษ์ นิลพงษ์</cp:lastModifiedBy>
  <cp:revision>9</cp:revision>
  <dcterms:created xsi:type="dcterms:W3CDTF">2026-06-22T06:00:25Z</dcterms:created>
  <dcterms:modified xsi:type="dcterms:W3CDTF">2026-06-23T06:44:09Z</dcterms:modified>
</cp:coreProperties>
</file>